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1" r:id="rId1"/>
    <p:sldMasterId id="2147485170" r:id="rId2"/>
  </p:sldMasterIdLst>
  <p:notesMasterIdLst>
    <p:notesMasterId r:id="rId62"/>
  </p:notesMasterIdLst>
  <p:handoutMasterIdLst>
    <p:handoutMasterId r:id="rId63"/>
  </p:handoutMasterIdLst>
  <p:sldIdLst>
    <p:sldId id="753" r:id="rId3"/>
    <p:sldId id="604" r:id="rId4"/>
    <p:sldId id="847" r:id="rId5"/>
    <p:sldId id="623" r:id="rId6"/>
    <p:sldId id="636" r:id="rId7"/>
    <p:sldId id="797" r:id="rId8"/>
    <p:sldId id="859" r:id="rId9"/>
    <p:sldId id="624" r:id="rId10"/>
    <p:sldId id="800" r:id="rId11"/>
    <p:sldId id="819" r:id="rId12"/>
    <p:sldId id="638" r:id="rId13"/>
    <p:sldId id="861" r:id="rId14"/>
    <p:sldId id="802" r:id="rId15"/>
    <p:sldId id="729" r:id="rId16"/>
    <p:sldId id="808" r:id="rId17"/>
    <p:sldId id="809" r:id="rId18"/>
    <p:sldId id="811" r:id="rId19"/>
    <p:sldId id="810" r:id="rId20"/>
    <p:sldId id="666" r:id="rId21"/>
    <p:sldId id="830" r:id="rId22"/>
    <p:sldId id="828" r:id="rId23"/>
    <p:sldId id="829" r:id="rId24"/>
    <p:sldId id="824" r:id="rId25"/>
    <p:sldId id="642" r:id="rId26"/>
    <p:sldId id="813" r:id="rId27"/>
    <p:sldId id="703" r:id="rId28"/>
    <p:sldId id="815" r:id="rId29"/>
    <p:sldId id="816" r:id="rId30"/>
    <p:sldId id="814" r:id="rId31"/>
    <p:sldId id="818" r:id="rId32"/>
    <p:sldId id="820" r:id="rId33"/>
    <p:sldId id="860" r:id="rId34"/>
    <p:sldId id="812" r:id="rId35"/>
    <p:sldId id="834" r:id="rId36"/>
    <p:sldId id="833" r:id="rId37"/>
    <p:sldId id="832" r:id="rId38"/>
    <p:sldId id="725" r:id="rId39"/>
    <p:sldId id="831" r:id="rId40"/>
    <p:sldId id="817" r:id="rId41"/>
    <p:sldId id="835" r:id="rId42"/>
    <p:sldId id="838" r:id="rId43"/>
    <p:sldId id="837" r:id="rId44"/>
    <p:sldId id="843" r:id="rId45"/>
    <p:sldId id="836" r:id="rId46"/>
    <p:sldId id="841" r:id="rId47"/>
    <p:sldId id="840" r:id="rId48"/>
    <p:sldId id="839" r:id="rId49"/>
    <p:sldId id="852" r:id="rId50"/>
    <p:sldId id="858" r:id="rId51"/>
    <p:sldId id="844" r:id="rId52"/>
    <p:sldId id="750" r:id="rId53"/>
    <p:sldId id="854" r:id="rId54"/>
    <p:sldId id="845" r:id="rId55"/>
    <p:sldId id="851" r:id="rId56"/>
    <p:sldId id="849" r:id="rId57"/>
    <p:sldId id="857" r:id="rId58"/>
    <p:sldId id="850" r:id="rId59"/>
    <p:sldId id="855" r:id="rId60"/>
    <p:sldId id="856" r:id="rId6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rgbClr val="D9182D"/>
        </a:solidFill>
        <a:latin typeface="Arial" charset="0"/>
        <a:ea typeface="MS PGothic" charset="0"/>
        <a:cs typeface="MS PGothic" charset="0"/>
      </a:defRPr>
    </a:lvl1pPr>
    <a:lvl2pPr marL="455613" indent="1588" algn="l" rtl="0" fontAlgn="base">
      <a:spcBef>
        <a:spcPct val="0"/>
      </a:spcBef>
      <a:spcAft>
        <a:spcPct val="0"/>
      </a:spcAft>
      <a:defRPr sz="3600" kern="1200">
        <a:solidFill>
          <a:srgbClr val="D9182D"/>
        </a:solidFill>
        <a:latin typeface="Arial" charset="0"/>
        <a:ea typeface="MS PGothic" charset="0"/>
        <a:cs typeface="MS PGothic" charset="0"/>
      </a:defRPr>
    </a:lvl2pPr>
    <a:lvl3pPr marL="912813" indent="1588" algn="l" rtl="0" fontAlgn="base">
      <a:spcBef>
        <a:spcPct val="0"/>
      </a:spcBef>
      <a:spcAft>
        <a:spcPct val="0"/>
      </a:spcAft>
      <a:defRPr sz="3600" kern="1200">
        <a:solidFill>
          <a:srgbClr val="D9182D"/>
        </a:solidFill>
        <a:latin typeface="Arial" charset="0"/>
        <a:ea typeface="MS PGothic" charset="0"/>
        <a:cs typeface="MS PGothic" charset="0"/>
      </a:defRPr>
    </a:lvl3pPr>
    <a:lvl4pPr marL="1370013" indent="1588" algn="l" rtl="0" fontAlgn="base">
      <a:spcBef>
        <a:spcPct val="0"/>
      </a:spcBef>
      <a:spcAft>
        <a:spcPct val="0"/>
      </a:spcAft>
      <a:defRPr sz="3600" kern="1200">
        <a:solidFill>
          <a:srgbClr val="D9182D"/>
        </a:solidFill>
        <a:latin typeface="Arial" charset="0"/>
        <a:ea typeface="MS PGothic" charset="0"/>
        <a:cs typeface="MS PGothic" charset="0"/>
      </a:defRPr>
    </a:lvl4pPr>
    <a:lvl5pPr marL="1827213" indent="1588" algn="l" rtl="0" fontAlgn="base">
      <a:spcBef>
        <a:spcPct val="0"/>
      </a:spcBef>
      <a:spcAft>
        <a:spcPct val="0"/>
      </a:spcAft>
      <a:defRPr sz="3600" kern="1200">
        <a:solidFill>
          <a:srgbClr val="D9182D"/>
        </a:solidFill>
        <a:latin typeface="Arial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3600" kern="1200">
        <a:solidFill>
          <a:srgbClr val="D9182D"/>
        </a:solidFill>
        <a:latin typeface="Arial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3600" kern="1200">
        <a:solidFill>
          <a:srgbClr val="D9182D"/>
        </a:solidFill>
        <a:latin typeface="Arial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3600" kern="1200">
        <a:solidFill>
          <a:srgbClr val="D9182D"/>
        </a:solidFill>
        <a:latin typeface="Arial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3600" kern="1200">
        <a:solidFill>
          <a:srgbClr val="D9182D"/>
        </a:solidFill>
        <a:latin typeface="Arial" charset="0"/>
        <a:ea typeface="MS PGothic" charset="0"/>
        <a:cs typeface="MS PGothic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38" clrIdx="0"/>
  <p:cmAuthor id="1" name="Steven Skroce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99"/>
    <a:srgbClr val="669999"/>
    <a:srgbClr val="00FFCC"/>
    <a:srgbClr val="13B5EA"/>
    <a:srgbClr val="666666"/>
    <a:srgbClr val="ED2E38"/>
    <a:srgbClr val="009DBA"/>
    <a:srgbClr val="B1007A"/>
    <a:srgbClr val="F19027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 autoAdjust="0"/>
    <p:restoredTop sz="90590" autoAdjust="0"/>
  </p:normalViewPr>
  <p:slideViewPr>
    <p:cSldViewPr snapToGrid="0">
      <p:cViewPr>
        <p:scale>
          <a:sx n="100" d="100"/>
          <a:sy n="100" d="100"/>
        </p:scale>
        <p:origin x="-720" y="-656"/>
      </p:cViewPr>
      <p:guideLst>
        <p:guide orient="horz" pos="1400"/>
        <p:guide pos="2880"/>
        <p:guide pos="311"/>
        <p:guide pos="56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-380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6F8BEEB-46A6-A842-B1F5-60E0ADA5A4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3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EAFA49C-2FEC-AB4A-A6E9-7A695B4CE0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864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Arial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Arial" charset="0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Arial" charset="0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Arial" charset="0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Arial" charset="0"/>
      </a:defRPr>
    </a:lvl5pPr>
    <a:lvl6pPr marL="2285064" algn="l" defTabSz="457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79" algn="l" defTabSz="457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88" algn="l" defTabSz="457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04" algn="l" defTabSz="45701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91402" tIns="45702" rIns="91402" bIns="45702"/>
          <a:lstStyle>
            <a:lvl1pPr marL="0" indent="0" algn="ctr">
              <a:buNone/>
              <a:defRPr b="0" i="0">
                <a:latin typeface="Helvetica Neue Light"/>
                <a:cs typeface="Helvetica Neue Light"/>
              </a:defRPr>
            </a:lvl1pPr>
            <a:lvl2pPr marL="457011" indent="0" algn="ctr">
              <a:buNone/>
              <a:defRPr/>
            </a:lvl2pPr>
            <a:lvl3pPr marL="914024" indent="0" algn="ctr">
              <a:buNone/>
              <a:defRPr/>
            </a:lvl3pPr>
            <a:lvl4pPr marL="1371040" indent="0" algn="ctr">
              <a:buNone/>
              <a:defRPr/>
            </a:lvl4pPr>
            <a:lvl5pPr marL="1828052" indent="0" algn="ctr">
              <a:buNone/>
              <a:defRPr/>
            </a:lvl5pPr>
            <a:lvl6pPr marL="2285064" indent="0" algn="ctr">
              <a:buNone/>
              <a:defRPr/>
            </a:lvl6pPr>
            <a:lvl7pPr marL="2742079" indent="0" algn="ctr">
              <a:buNone/>
              <a:defRPr/>
            </a:lvl7pPr>
            <a:lvl8pPr marL="3199088" indent="0" algn="ctr">
              <a:buNone/>
              <a:defRPr/>
            </a:lvl8pPr>
            <a:lvl9pPr marL="365610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1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7"/>
            <a:ext cx="8229600" cy="3394472"/>
          </a:xfrm>
          <a:prstGeom prst="rect">
            <a:avLst/>
          </a:prstGeom>
        </p:spPr>
        <p:txBody>
          <a:bodyPr vert="eaVert"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6"/>
            <a:ext cx="2057400" cy="4388644"/>
          </a:xfrm>
          <a:prstGeom prst="rect">
            <a:avLst/>
          </a:prstGeom>
        </p:spPr>
        <p:txBody>
          <a:bodyPr vert="eaVert"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6"/>
            <a:ext cx="6019800" cy="4388644"/>
          </a:xfrm>
          <a:prstGeom prst="rect">
            <a:avLst/>
          </a:prstGeom>
        </p:spPr>
        <p:txBody>
          <a:bodyPr vert="eaVert"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65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</a:schemeClr>
              </a:gs>
              <a:gs pos="96000">
                <a:schemeClr val="tx1"/>
              </a:gs>
              <a:gs pos="47000">
                <a:schemeClr val="tx1"/>
              </a:gs>
              <a:gs pos="0">
                <a:schemeClr val="tx1">
                  <a:lumMod val="75000"/>
                </a:schemeClr>
              </a:gs>
              <a:gs pos="13000">
                <a:schemeClr val="tx1">
                  <a:lumMod val="9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62667" y="4928000"/>
            <a:ext cx="3081337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715256" y="4951811"/>
            <a:ext cx="1243013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5533ECCC-E500-8648-9D81-3F390A879FA1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dirty="0" smtClean="0">
              <a:latin typeface="Helvetica Neue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07126" y="4957762"/>
            <a:ext cx="2640013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67081" y="717059"/>
            <a:ext cx="6576159" cy="1096506"/>
          </a:xfrm>
          <a:prstGeom prst="rect">
            <a:avLst/>
          </a:prstGeom>
        </p:spPr>
        <p:txBody>
          <a:bodyPr vert="horz" lIns="64284" tIns="32142" rIns="64284" bIns="32142" anchor="b" anchorCtr="0">
            <a:scene3d>
              <a:camera prst="orthographicFront"/>
              <a:lightRig rig="threePt" dir="t">
                <a:rot lat="0" lon="0" rev="13980000"/>
              </a:lightRig>
            </a:scene3d>
            <a:sp3d extrusionH="6350">
              <a:extrusionClr>
                <a:schemeClr val="accent5"/>
              </a:extrusionClr>
              <a:contourClr>
                <a:schemeClr val="tx2"/>
              </a:contourClr>
            </a:sp3d>
          </a:bodyPr>
          <a:lstStyle>
            <a:lvl1pPr marL="0" indent="0">
              <a:lnSpc>
                <a:spcPts val="5344"/>
              </a:lnSpc>
              <a:spcBef>
                <a:spcPts val="2109"/>
              </a:spcBef>
              <a:buFontTx/>
              <a:buNone/>
              <a:defRPr sz="5100" b="0" i="0" baseline="0">
                <a:solidFill>
                  <a:schemeClr val="bg1"/>
                </a:solidFill>
                <a:effectLst>
                  <a:innerShdw blurRad="28575" dist="25400" dir="13500000">
                    <a:srgbClr val="000000">
                      <a:alpha val="50000"/>
                    </a:srgbClr>
                  </a:innerShdw>
                </a:effectLst>
                <a:latin typeface="Helvetica Neue Light"/>
                <a:cs typeface="Helvetica Neue Ligh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567073" y="1832707"/>
            <a:ext cx="2920858" cy="766103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 algn="l">
              <a:buFontTx/>
              <a:buNone/>
              <a:defRPr sz="2200" baseline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  <a:effectLst/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053477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</a:schemeClr>
              </a:gs>
              <a:gs pos="96000">
                <a:schemeClr val="tx1"/>
              </a:gs>
              <a:gs pos="47000">
                <a:schemeClr val="tx1"/>
              </a:gs>
              <a:gs pos="0">
                <a:schemeClr val="tx1">
                  <a:lumMod val="75000"/>
                </a:schemeClr>
              </a:gs>
              <a:gs pos="13000">
                <a:schemeClr val="tx1">
                  <a:lumMod val="9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47900" y="4928000"/>
            <a:ext cx="6896100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443788" y="4951811"/>
            <a:ext cx="1243012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B4072F3C-1856-CB4F-AA30-628E117BEB5E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smtClean="0">
              <a:latin typeface="Helvetica Neue" charset="0"/>
            </a:endParaRPr>
          </a:p>
        </p:txBody>
      </p:sp>
      <p:pic>
        <p:nvPicPr>
          <p:cNvPr id="9" name="Picture 6" descr="SOASTA_logo_32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016" y="4964761"/>
            <a:ext cx="1164472" cy="15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4548188" y="4970860"/>
            <a:ext cx="2640012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1"/>
            <a:ext cx="8228707" cy="771984"/>
          </a:xfrm>
          <a:prstGeom prst="rect">
            <a:avLst/>
          </a:prstGeom>
        </p:spPr>
        <p:txBody>
          <a:bodyPr vert="horz" lIns="64284" tIns="32142" rIns="64284" bIns="32142" anchor="b" anchorCtr="0"/>
          <a:lstStyle>
            <a:lvl1pPr>
              <a:defRPr baseline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0"/>
                  <a:tileRect/>
                </a:gradFill>
                <a:latin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53" y="1200487"/>
            <a:ext cx="8228707" cy="3393840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324772" indent="-324772">
              <a:spcBef>
                <a:spcPts val="1547"/>
              </a:spcBef>
              <a:buClr>
                <a:schemeClr val="accent3"/>
              </a:buClr>
              <a:buSzPct val="85000"/>
              <a:buFont typeface="Courier New"/>
              <a:buChar char="o"/>
              <a:defRPr sz="2000" baseline="0">
                <a:solidFill>
                  <a:schemeClr val="tx1"/>
                </a:solidFill>
                <a:latin typeface="Helvetica Neue"/>
              </a:defRPr>
            </a:lvl1pPr>
            <a:lvl2pPr marL="563609" indent="-244417">
              <a:spcBef>
                <a:spcPts val="1125"/>
              </a:spcBef>
              <a:buClr>
                <a:schemeClr val="tx1"/>
              </a:buClr>
              <a:buFont typeface="Arial"/>
              <a:buChar char="•"/>
              <a:defRPr sz="1700" i="1" baseline="0">
                <a:solidFill>
                  <a:schemeClr val="tx1"/>
                </a:solidFill>
                <a:latin typeface="Helvetica Neue"/>
              </a:defRPr>
            </a:lvl2pPr>
            <a:lvl3pPr marL="812490" indent="-248882">
              <a:spcBef>
                <a:spcPts val="844"/>
              </a:spcBef>
              <a:buClrTx/>
              <a:buSzPct val="100000"/>
              <a:buFont typeface="Arial"/>
              <a:buChar char="•"/>
              <a:defRPr sz="1500" baseline="0">
                <a:solidFill>
                  <a:schemeClr val="accent3"/>
                </a:solidFill>
                <a:latin typeface="Helvetica Neue"/>
              </a:defRPr>
            </a:lvl3pPr>
            <a:lvl4pPr>
              <a:spcBef>
                <a:spcPts val="1687"/>
              </a:spcBef>
              <a:buClr>
                <a:srgbClr val="FFC052"/>
              </a:buClr>
              <a:defRPr sz="1800" baseline="0">
                <a:solidFill>
                  <a:schemeClr val="tx1"/>
                </a:solidFill>
                <a:latin typeface="Helvetica Neue"/>
              </a:defRPr>
            </a:lvl4pPr>
            <a:lvl5pPr>
              <a:spcBef>
                <a:spcPts val="1687"/>
              </a:spcBef>
              <a:buClr>
                <a:srgbClr val="FFC052"/>
              </a:buClr>
              <a:defRPr sz="1800" baseline="0">
                <a:solidFill>
                  <a:schemeClr val="tx1"/>
                </a:solidFill>
                <a:latin typeface="Helvetica Neu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1695" y="771988"/>
            <a:ext cx="8228707" cy="29133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318076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</a:schemeClr>
              </a:gs>
              <a:gs pos="96000">
                <a:schemeClr val="tx1"/>
              </a:gs>
              <a:gs pos="47000">
                <a:schemeClr val="tx1"/>
              </a:gs>
              <a:gs pos="0">
                <a:schemeClr val="tx1">
                  <a:lumMod val="75000"/>
                </a:schemeClr>
              </a:gs>
              <a:gs pos="13000">
                <a:schemeClr val="tx1">
                  <a:lumMod val="9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47900" y="4928000"/>
            <a:ext cx="6896100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3788" y="4951811"/>
            <a:ext cx="1243012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6C8DEF05-B891-2E44-8BDA-977C1DF8D8EB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smtClean="0">
              <a:latin typeface="Helvetica Neue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653" y="1"/>
            <a:ext cx="8228707" cy="771984"/>
          </a:xfrm>
          <a:prstGeom prst="rect">
            <a:avLst/>
          </a:prstGeom>
        </p:spPr>
        <p:txBody>
          <a:bodyPr vert="horz" lIns="64284" tIns="32142" rIns="64284" bIns="32142" anchor="b" anchorCtr="0"/>
          <a:lstStyle>
            <a:lvl1pPr>
              <a:defRPr baseline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0"/>
                  <a:tileRect/>
                </a:gradFill>
                <a:latin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1695" y="771988"/>
            <a:ext cx="8228707" cy="29133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" y="1124307"/>
            <a:ext cx="9144000" cy="2941774"/>
          </a:xfrm>
          <a:prstGeom prst="rect">
            <a:avLst/>
          </a:prstGeom>
        </p:spPr>
        <p:txBody>
          <a:bodyPr vert="horz" lIns="64284" tIns="32142" rIns="64284" bIns="32142"/>
          <a:lstStyle/>
          <a:p>
            <a:pPr lvl="0"/>
            <a:r>
              <a:rPr lang="en-US" noProof="0" smtClean="0">
                <a:sym typeface="Helvetica Neue" charset="0"/>
              </a:rPr>
              <a:t>Drag picture to placeholder or click icon to add</a:t>
            </a:r>
            <a:endParaRPr lang="en-US" noProof="0">
              <a:sym typeface="Helvetica Neue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57653" y="4146209"/>
            <a:ext cx="8228707" cy="350769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FontTx/>
              <a:buNone/>
              <a:defRPr sz="1700" b="0" i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4548188" y="4970860"/>
            <a:ext cx="2640012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  <p:pic>
        <p:nvPicPr>
          <p:cNvPr id="12" name="Picture 6" descr="SOASTA_logo_32px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016" y="4964761"/>
            <a:ext cx="1164472" cy="15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528985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</a:schemeClr>
              </a:gs>
              <a:gs pos="96000">
                <a:schemeClr val="tx1"/>
              </a:gs>
              <a:gs pos="47000">
                <a:schemeClr val="tx1"/>
              </a:gs>
              <a:gs pos="0">
                <a:schemeClr val="tx1">
                  <a:lumMod val="75000"/>
                </a:schemeClr>
              </a:gs>
              <a:gs pos="13000">
                <a:schemeClr val="tx1">
                  <a:lumMod val="9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247900" y="4928000"/>
            <a:ext cx="6896100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43788" y="4951811"/>
            <a:ext cx="1243012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829EFCC1-72CF-9E45-93A5-175DCE91FA1D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smtClean="0">
              <a:latin typeface="Helvetica Neue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653" y="1"/>
            <a:ext cx="8228707" cy="771984"/>
          </a:xfrm>
          <a:prstGeom prst="rect">
            <a:avLst/>
          </a:prstGeom>
        </p:spPr>
        <p:txBody>
          <a:bodyPr vert="horz" lIns="64284" tIns="32142" rIns="64284" bIns="32142" anchor="b" anchorCtr="0"/>
          <a:lstStyle>
            <a:lvl1pPr>
              <a:defRPr baseline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0"/>
                  <a:tileRect/>
                </a:gradFill>
                <a:latin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1695" y="771988"/>
            <a:ext cx="8228707" cy="29133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4548188" y="4970860"/>
            <a:ext cx="2640012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  <p:pic>
        <p:nvPicPr>
          <p:cNvPr id="12" name="Picture 6" descr="SOASTA_logo_32px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016" y="4964761"/>
            <a:ext cx="1164472" cy="15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017986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1134666"/>
            <a:ext cx="9144000" cy="400883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284" tIns="32142" rIns="64284" bIns="32142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</a:schemeClr>
              </a:gs>
              <a:gs pos="96000">
                <a:schemeClr val="tx1"/>
              </a:gs>
              <a:gs pos="47000">
                <a:schemeClr val="tx1"/>
              </a:gs>
              <a:gs pos="0">
                <a:schemeClr val="tx1">
                  <a:lumMod val="75000"/>
                </a:schemeClr>
              </a:gs>
              <a:gs pos="13000">
                <a:schemeClr val="tx1">
                  <a:lumMod val="9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47900" y="4928000"/>
            <a:ext cx="6896100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443788" y="4951811"/>
            <a:ext cx="1243012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FE2D55F0-40BC-1142-8EC9-A53BE25D139D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smtClean="0">
              <a:latin typeface="Helvetica Neu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1"/>
            <a:ext cx="8228707" cy="771984"/>
          </a:xfrm>
          <a:prstGeom prst="rect">
            <a:avLst/>
          </a:prstGeom>
        </p:spPr>
        <p:txBody>
          <a:bodyPr vert="horz" lIns="64284" tIns="32142" rIns="64284" bIns="32142" anchor="b" anchorCtr="0"/>
          <a:lstStyle>
            <a:lvl1pPr>
              <a:defRPr baseline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0"/>
                  <a:tileRect/>
                </a:gradFill>
                <a:latin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53" y="1200487"/>
            <a:ext cx="8228707" cy="3393840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324772" indent="-324772">
              <a:spcBef>
                <a:spcPts val="1547"/>
              </a:spcBef>
              <a:buClr>
                <a:schemeClr val="accent3"/>
              </a:buClr>
              <a:buSzPct val="85000"/>
              <a:buFont typeface="Courier New"/>
              <a:buChar char="o"/>
              <a:defRPr sz="2000" baseline="0">
                <a:solidFill>
                  <a:schemeClr val="tx2"/>
                </a:solidFill>
                <a:latin typeface="Helvetica Neue"/>
              </a:defRPr>
            </a:lvl1pPr>
            <a:lvl2pPr marL="563609" indent="-244417">
              <a:spcBef>
                <a:spcPts val="1125"/>
              </a:spcBef>
              <a:buClr>
                <a:schemeClr val="tx2"/>
              </a:buClr>
              <a:buFont typeface="Arial"/>
              <a:buChar char="•"/>
              <a:defRPr sz="1700" i="1" baseline="0">
                <a:solidFill>
                  <a:schemeClr val="tx2"/>
                </a:solidFill>
                <a:latin typeface="Helvetica Neue"/>
              </a:defRPr>
            </a:lvl2pPr>
            <a:lvl3pPr marL="812490" indent="-248882">
              <a:spcBef>
                <a:spcPts val="844"/>
              </a:spcBef>
              <a:buClrTx/>
              <a:buSzPct val="100000"/>
              <a:buFont typeface="Arial"/>
              <a:buChar char="•"/>
              <a:defRPr sz="1500" baseline="0">
                <a:solidFill>
                  <a:schemeClr val="accent3"/>
                </a:solidFill>
                <a:latin typeface="Helvetica Neue"/>
              </a:defRPr>
            </a:lvl3pPr>
            <a:lvl4pPr>
              <a:spcBef>
                <a:spcPts val="1687"/>
              </a:spcBef>
              <a:buClr>
                <a:srgbClr val="FFC052"/>
              </a:buClr>
              <a:defRPr sz="1800" baseline="0">
                <a:solidFill>
                  <a:schemeClr val="tx1"/>
                </a:solidFill>
                <a:latin typeface="Helvetica Neue"/>
              </a:defRPr>
            </a:lvl4pPr>
            <a:lvl5pPr>
              <a:spcBef>
                <a:spcPts val="1687"/>
              </a:spcBef>
              <a:buClr>
                <a:srgbClr val="FFC052"/>
              </a:buClr>
              <a:defRPr sz="1800" baseline="0">
                <a:solidFill>
                  <a:schemeClr val="tx1"/>
                </a:solidFill>
                <a:latin typeface="Helvetica Neue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1695" y="771988"/>
            <a:ext cx="8228707" cy="29133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4548188" y="4970860"/>
            <a:ext cx="2640012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  <p:pic>
        <p:nvPicPr>
          <p:cNvPr id="11" name="Picture 6" descr="SOASTA_logo_32px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016" y="4964761"/>
            <a:ext cx="1164472" cy="15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840942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1134666"/>
            <a:ext cx="9144000" cy="400883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284" tIns="32142" rIns="64284" bIns="32142"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</a:schemeClr>
              </a:gs>
              <a:gs pos="96000">
                <a:schemeClr val="tx1"/>
              </a:gs>
              <a:gs pos="47000">
                <a:schemeClr val="tx1"/>
              </a:gs>
              <a:gs pos="0">
                <a:schemeClr val="tx1">
                  <a:lumMod val="75000"/>
                </a:schemeClr>
              </a:gs>
              <a:gs pos="13000">
                <a:schemeClr val="tx1">
                  <a:lumMod val="9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247900" y="4928000"/>
            <a:ext cx="6896100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443788" y="4951811"/>
            <a:ext cx="1243012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72060EB3-1974-1046-96E8-9F8C3E832001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smtClean="0">
              <a:latin typeface="Helvetica Neue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653" y="1"/>
            <a:ext cx="8228707" cy="771984"/>
          </a:xfrm>
          <a:prstGeom prst="rect">
            <a:avLst/>
          </a:prstGeom>
        </p:spPr>
        <p:txBody>
          <a:bodyPr vert="horz" lIns="64284" tIns="32142" rIns="64284" bIns="32142" anchor="b" anchorCtr="0"/>
          <a:lstStyle>
            <a:lvl1pPr>
              <a:defRPr baseline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0"/>
                  <a:tileRect/>
                </a:gradFill>
                <a:latin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1695" y="771988"/>
            <a:ext cx="8228707" cy="29133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" y="1124307"/>
            <a:ext cx="9144000" cy="2941774"/>
          </a:xfrm>
          <a:prstGeom prst="rect">
            <a:avLst/>
          </a:prstGeom>
        </p:spPr>
        <p:txBody>
          <a:bodyPr vert="horz" lIns="64284" tIns="32142" rIns="64284" bIns="32142"/>
          <a:lstStyle/>
          <a:p>
            <a:pPr lvl="0"/>
            <a:r>
              <a:rPr lang="en-US" noProof="0" smtClean="0">
                <a:sym typeface="Helvetica Neue" charset="0"/>
              </a:rPr>
              <a:t>Drag picture to placeholder or click icon to add</a:t>
            </a:r>
            <a:endParaRPr lang="en-US" noProof="0">
              <a:sym typeface="Helvetica Neue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57653" y="4146209"/>
            <a:ext cx="8228707" cy="350769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FontTx/>
              <a:buNone/>
              <a:defRPr sz="1700" b="0" i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4548188" y="4970860"/>
            <a:ext cx="2640012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  <p:pic>
        <p:nvPicPr>
          <p:cNvPr id="13" name="Picture 6" descr="SOASTA_logo_32px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016" y="4964761"/>
            <a:ext cx="1164472" cy="15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533578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134666"/>
            <a:ext cx="9144000" cy="400883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284" tIns="32142" rIns="64284" bIns="32142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</a:schemeClr>
              </a:gs>
              <a:gs pos="96000">
                <a:schemeClr val="tx1"/>
              </a:gs>
              <a:gs pos="47000">
                <a:schemeClr val="tx1"/>
              </a:gs>
              <a:gs pos="0">
                <a:schemeClr val="tx1">
                  <a:lumMod val="75000"/>
                </a:schemeClr>
              </a:gs>
              <a:gs pos="13000">
                <a:schemeClr val="tx1">
                  <a:lumMod val="9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47900" y="4928000"/>
            <a:ext cx="6896100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443788" y="4951811"/>
            <a:ext cx="1243012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B6E3649B-8553-E449-86BF-E6A3DE5F9127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smtClean="0">
              <a:latin typeface="Helvetica Neue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653" y="1"/>
            <a:ext cx="8228707" cy="771984"/>
          </a:xfrm>
          <a:prstGeom prst="rect">
            <a:avLst/>
          </a:prstGeom>
        </p:spPr>
        <p:txBody>
          <a:bodyPr vert="horz" lIns="64284" tIns="32142" rIns="64284" bIns="32142" anchor="b" anchorCtr="0"/>
          <a:lstStyle>
            <a:lvl1pPr>
              <a:defRPr baseline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0"/>
                  <a:tileRect/>
                </a:gradFill>
                <a:latin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1695" y="771988"/>
            <a:ext cx="8228707" cy="29133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4548188" y="4970860"/>
            <a:ext cx="2640012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  <p:pic>
        <p:nvPicPr>
          <p:cNvPr id="11" name="Picture 6" descr="SOASTA_logo_32px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016" y="4964761"/>
            <a:ext cx="1164472" cy="15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962774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1134666"/>
            <a:ext cx="9144000" cy="400883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284" tIns="32142" rIns="64284" bIns="32142"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96000">
                <a:schemeClr val="tx2">
                  <a:lumMod val="75000"/>
                  <a:lumOff val="25000"/>
                </a:schemeClr>
              </a:gs>
              <a:gs pos="62000">
                <a:schemeClr val="tx2">
                  <a:lumMod val="90000"/>
                  <a:lumOff val="10000"/>
                </a:schemeClr>
              </a:gs>
              <a:gs pos="0">
                <a:schemeClr val="tx2"/>
              </a:gs>
              <a:gs pos="21000">
                <a:schemeClr val="bg2">
                  <a:lumMod val="50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47900" y="4928000"/>
            <a:ext cx="6896100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443788" y="4951811"/>
            <a:ext cx="1243012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3F5D4ABF-036C-A64C-921C-527A18AB61C7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smtClean="0">
              <a:latin typeface="Helvetica Neue" charset="0"/>
            </a:endParaRPr>
          </a:p>
        </p:txBody>
      </p:sp>
      <p:pic>
        <p:nvPicPr>
          <p:cNvPr id="10" name="Picture 6" descr="SOASTA_logo_REV_64p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019" y="4964758"/>
            <a:ext cx="952159" cy="1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1"/>
            <a:ext cx="8228707" cy="771984"/>
          </a:xfrm>
          <a:prstGeom prst="rect">
            <a:avLst/>
          </a:prstGeom>
        </p:spPr>
        <p:txBody>
          <a:bodyPr vert="horz" lIns="64284" tIns="32142" rIns="64284" bIns="32142" anchor="b" anchorCtr="0"/>
          <a:lstStyle>
            <a:lvl1pPr>
              <a:defRPr baseline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0"/>
                  <a:tileRect/>
                </a:gradFill>
                <a:latin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53" y="1200487"/>
            <a:ext cx="8228707" cy="3393840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324772" indent="-324772">
              <a:spcBef>
                <a:spcPts val="1547"/>
              </a:spcBef>
              <a:buClr>
                <a:schemeClr val="accent3"/>
              </a:buClr>
              <a:buSzPct val="85000"/>
              <a:buFont typeface="Courier New"/>
              <a:buChar char="o"/>
              <a:defRPr sz="2000" baseline="0">
                <a:solidFill>
                  <a:schemeClr val="tx2"/>
                </a:solidFill>
                <a:latin typeface="Helvetica Neue"/>
              </a:defRPr>
            </a:lvl1pPr>
            <a:lvl2pPr marL="563609" indent="-244417">
              <a:spcBef>
                <a:spcPts val="1125"/>
              </a:spcBef>
              <a:buClr>
                <a:schemeClr val="tx2"/>
              </a:buClr>
              <a:buFont typeface="Arial"/>
              <a:buChar char="•"/>
              <a:defRPr sz="1700" i="1" baseline="0">
                <a:solidFill>
                  <a:schemeClr val="tx2"/>
                </a:solidFill>
                <a:latin typeface="Helvetica Neue"/>
              </a:defRPr>
            </a:lvl2pPr>
            <a:lvl3pPr marL="812490" indent="-248882">
              <a:spcBef>
                <a:spcPts val="844"/>
              </a:spcBef>
              <a:buClrTx/>
              <a:buSzPct val="100000"/>
              <a:buFont typeface="Arial"/>
              <a:buChar char="•"/>
              <a:defRPr sz="1500" baseline="0">
                <a:solidFill>
                  <a:schemeClr val="accent3"/>
                </a:solidFill>
                <a:latin typeface="Helvetica Neue"/>
              </a:defRPr>
            </a:lvl3pPr>
            <a:lvl4pPr>
              <a:spcBef>
                <a:spcPts val="1687"/>
              </a:spcBef>
              <a:buClr>
                <a:srgbClr val="FFC052"/>
              </a:buClr>
              <a:defRPr sz="1800" baseline="0">
                <a:solidFill>
                  <a:schemeClr val="tx1"/>
                </a:solidFill>
                <a:latin typeface="Helvetica Neue"/>
              </a:defRPr>
            </a:lvl4pPr>
            <a:lvl5pPr>
              <a:spcBef>
                <a:spcPts val="1687"/>
              </a:spcBef>
              <a:buClr>
                <a:srgbClr val="FFC052"/>
              </a:buClr>
              <a:defRPr sz="1800" baseline="0">
                <a:solidFill>
                  <a:schemeClr val="tx1"/>
                </a:solidFill>
                <a:latin typeface="Helvetica Neu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1695" y="771988"/>
            <a:ext cx="8228707" cy="29133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4548188" y="4970860"/>
            <a:ext cx="2640012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3089881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7"/>
            <a:ext cx="8229600" cy="3394472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  <a:lvl2pPr>
              <a:defRPr b="0" i="0">
                <a:latin typeface="Helvetica Neue Light"/>
                <a:cs typeface="Helvetica Neue Light"/>
              </a:defRPr>
            </a:lvl2pPr>
            <a:lvl3pPr>
              <a:defRPr b="0" i="0">
                <a:latin typeface="Helvetica Neue Light"/>
                <a:cs typeface="Helvetica Neue Light"/>
              </a:defRPr>
            </a:lvl3pPr>
            <a:lvl4pPr>
              <a:defRPr b="0" i="0">
                <a:latin typeface="Helvetica Neue Light"/>
                <a:cs typeface="Helvetica Neue Light"/>
              </a:defRPr>
            </a:lvl4pPr>
            <a:lvl5pPr>
              <a:defRPr b="0" i="0">
                <a:latin typeface="Helvetica Neue Light"/>
                <a:cs typeface="Helvetica Neue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6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1134666"/>
            <a:ext cx="9144000" cy="400883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284" tIns="32142" rIns="64284" bIns="32142"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96000">
                <a:schemeClr val="tx2">
                  <a:lumMod val="75000"/>
                  <a:lumOff val="25000"/>
                </a:schemeClr>
              </a:gs>
              <a:gs pos="62000">
                <a:schemeClr val="tx2">
                  <a:lumMod val="90000"/>
                  <a:lumOff val="10000"/>
                </a:schemeClr>
              </a:gs>
              <a:gs pos="0">
                <a:schemeClr val="tx2"/>
              </a:gs>
              <a:gs pos="21000">
                <a:schemeClr val="bg2">
                  <a:lumMod val="50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47900" y="4928000"/>
            <a:ext cx="6896100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443788" y="4951811"/>
            <a:ext cx="1243012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E91F1F2F-95F3-114C-AA3B-34AC6FF5D06D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smtClean="0">
              <a:latin typeface="Helvetica Neue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653" y="1"/>
            <a:ext cx="8228707" cy="771984"/>
          </a:xfrm>
          <a:prstGeom prst="rect">
            <a:avLst/>
          </a:prstGeom>
        </p:spPr>
        <p:txBody>
          <a:bodyPr vert="horz" lIns="64284" tIns="32142" rIns="64284" bIns="32142" anchor="b" anchorCtr="0"/>
          <a:lstStyle>
            <a:lvl1pPr>
              <a:defRPr baseline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0"/>
                  <a:tileRect/>
                </a:gradFill>
                <a:latin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1695" y="771988"/>
            <a:ext cx="8228707" cy="29133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" y="1124307"/>
            <a:ext cx="9144000" cy="2941774"/>
          </a:xfrm>
          <a:prstGeom prst="rect">
            <a:avLst/>
          </a:prstGeom>
        </p:spPr>
        <p:txBody>
          <a:bodyPr vert="horz" lIns="64284" tIns="32142" rIns="64284" bIns="32142"/>
          <a:lstStyle/>
          <a:p>
            <a:pPr lvl="0"/>
            <a:r>
              <a:rPr lang="en-US" noProof="0" smtClean="0">
                <a:sym typeface="Helvetica Neue" charset="0"/>
              </a:rPr>
              <a:t>Drag picture to placeholder or click icon to add</a:t>
            </a:r>
            <a:endParaRPr lang="en-US" noProof="0">
              <a:sym typeface="Helvetica Neue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457653" y="4146209"/>
            <a:ext cx="8228707" cy="350769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FontTx/>
              <a:buNone/>
              <a:defRPr sz="1700" b="0" i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4548188" y="4970860"/>
            <a:ext cx="2640012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  <p:pic>
        <p:nvPicPr>
          <p:cNvPr id="13" name="Picture 6" descr="SOASTA_logo_REV_64p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019" y="4964758"/>
            <a:ext cx="952159" cy="1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623007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134666"/>
            <a:ext cx="9144000" cy="4008834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4284" tIns="32142" rIns="64284" bIns="32142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0" y="4928000"/>
            <a:ext cx="9144000" cy="215503"/>
          </a:xfrm>
          <a:prstGeom prst="rect">
            <a:avLst/>
          </a:prstGeom>
          <a:gradFill flip="none" rotWithShape="1">
            <a:gsLst>
              <a:gs pos="100000">
                <a:schemeClr val="bg2"/>
              </a:gs>
              <a:gs pos="96000">
                <a:schemeClr val="tx2">
                  <a:lumMod val="75000"/>
                  <a:lumOff val="25000"/>
                </a:schemeClr>
              </a:gs>
              <a:gs pos="62000">
                <a:schemeClr val="tx2">
                  <a:lumMod val="90000"/>
                  <a:lumOff val="10000"/>
                </a:schemeClr>
              </a:gs>
              <a:gs pos="0">
                <a:schemeClr val="tx2"/>
              </a:gs>
              <a:gs pos="21000">
                <a:schemeClr val="bg2">
                  <a:lumMod val="50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247900" y="4928000"/>
            <a:ext cx="6896100" cy="21550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  <a:gs pos="96000">
                <a:schemeClr val="accent3">
                  <a:lumMod val="60000"/>
                  <a:lumOff val="40000"/>
                </a:schemeClr>
              </a:gs>
              <a:gs pos="38000">
                <a:schemeClr val="accent3"/>
              </a:gs>
              <a:gs pos="3000">
                <a:schemeClr val="accent3">
                  <a:lumMod val="75000"/>
                </a:schemeClr>
              </a:gs>
            </a:gsLst>
            <a:lin ang="5400000" scaled="0"/>
            <a:tileRect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4284" tIns="32142" rIns="64284" bIns="32142"/>
          <a:lstStyle/>
          <a:p>
            <a:pPr>
              <a:defRPr/>
            </a:pPr>
            <a:endParaRPr lang="en-US">
              <a:ea typeface="ヒラギノ角ゴ ProN W3" charset="-128"/>
              <a:cs typeface="ヒラギノ角ゴ ProN W3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3788" y="4951811"/>
            <a:ext cx="1243012" cy="21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>
              <a:defRPr/>
            </a:pPr>
            <a:fld id="{5BE139C1-0B84-1849-8E74-C2A5456184E2}" type="slidenum">
              <a:rPr lang="en-US" sz="1000" smtClean="0">
                <a:latin typeface="Helvetica Neue" charset="0"/>
              </a:rPr>
              <a:pPr algn="r" eaLnBrk="1" hangingPunct="1">
                <a:defRPr/>
              </a:pPr>
              <a:t>‹#›</a:t>
            </a:fld>
            <a:endParaRPr lang="en-US" sz="1000" smtClean="0">
              <a:latin typeface="Helvetica Neue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653" y="1"/>
            <a:ext cx="8228707" cy="771984"/>
          </a:xfrm>
          <a:prstGeom prst="rect">
            <a:avLst/>
          </a:prstGeom>
        </p:spPr>
        <p:txBody>
          <a:bodyPr vert="horz" lIns="64284" tIns="32142" rIns="64284" bIns="32142" anchor="b" anchorCtr="0"/>
          <a:lstStyle>
            <a:lvl1pPr>
              <a:defRPr baseline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lin ang="16200000" scaled="0"/>
                  <a:tileRect/>
                </a:gradFill>
                <a:latin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61695" y="771988"/>
            <a:ext cx="8228707" cy="29133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 baseline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4548188" y="4970860"/>
            <a:ext cx="2640012" cy="188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84" tIns="32142" rIns="64284" bIns="32142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dirty="0" smtClean="0">
                <a:solidFill>
                  <a:srgbClr val="CFF0FB"/>
                </a:solidFill>
                <a:latin typeface="Helvetica Neue" charset="0"/>
              </a:rPr>
              <a:t>© 2014 SOASTA CONFIDENTIAL - All rights reserved.</a:t>
            </a:r>
          </a:p>
        </p:txBody>
      </p:sp>
      <p:pic>
        <p:nvPicPr>
          <p:cNvPr id="11" name="Picture 6" descr="SOASTA_logo_REV_64p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019" y="4964758"/>
            <a:ext cx="952159" cy="1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455030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664272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  <a:prstGeom prst="rect">
            <a:avLst/>
          </a:prstGeom>
        </p:spPr>
        <p:txBody>
          <a:bodyPr lIns="91430" tIns="45716" rIns="91430" bIns="45716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  <a:prstGeom prst="rect">
            <a:avLst/>
          </a:prstGeom>
        </p:spPr>
        <p:txBody>
          <a:bodyPr lIns="91430" tIns="45716" rIns="91430" bIns="45716" anchor="b"/>
          <a:lstStyle>
            <a:lvl1pPr marL="0" indent="0">
              <a:buNone/>
              <a:defRPr sz="2000"/>
            </a:lvl1pPr>
            <a:lvl2pPr marL="457154" indent="0">
              <a:buNone/>
              <a:defRPr sz="1800"/>
            </a:lvl2pPr>
            <a:lvl3pPr marL="914306" indent="0">
              <a:buNone/>
              <a:defRPr sz="1600"/>
            </a:lvl3pPr>
            <a:lvl4pPr marL="1371460" indent="0">
              <a:buNone/>
              <a:defRPr sz="1400"/>
            </a:lvl4pPr>
            <a:lvl5pPr marL="1828613" indent="0">
              <a:buNone/>
              <a:defRPr sz="1400"/>
            </a:lvl5pPr>
            <a:lvl6pPr marL="2285766" indent="0">
              <a:buNone/>
              <a:defRPr sz="1400"/>
            </a:lvl6pPr>
            <a:lvl7pPr marL="2742920" indent="0">
              <a:buNone/>
              <a:defRPr sz="1400"/>
            </a:lvl7pPr>
            <a:lvl8pPr marL="3200072" indent="0">
              <a:buNone/>
              <a:defRPr sz="1400"/>
            </a:lvl8pPr>
            <a:lvl9pPr marL="365722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609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04790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3189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88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3"/>
            <a:ext cx="7772400" cy="1021557"/>
          </a:xfrm>
          <a:prstGeom prst="rect">
            <a:avLst/>
          </a:prstGeom>
        </p:spPr>
        <p:txBody>
          <a:bodyPr lIns="91402" tIns="45702" rIns="91402" bIns="45702" anchor="t"/>
          <a:lstStyle>
            <a:lvl1pPr algn="l">
              <a:defRPr sz="4000" b="0" i="0" cap="all"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41"/>
            <a:ext cx="7772400" cy="1125140"/>
          </a:xfrm>
          <a:prstGeom prst="rect">
            <a:avLst/>
          </a:prstGeom>
        </p:spPr>
        <p:txBody>
          <a:bodyPr lIns="91402" tIns="45702" rIns="91402" bIns="45702" anchor="b"/>
          <a:lstStyle>
            <a:lvl1pPr marL="0" indent="0">
              <a:buNone/>
              <a:defRPr sz="2000" b="0" i="0">
                <a:latin typeface="Helvetica Neue Light"/>
                <a:cs typeface="Helvetica Neue Light"/>
              </a:defRPr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10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7"/>
            <a:ext cx="4038600" cy="3394472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sz="2800" b="0" i="0">
                <a:latin typeface="Helvetica Neue Light"/>
                <a:cs typeface="Helvetica Neue Light"/>
              </a:defRPr>
            </a:lvl1pPr>
            <a:lvl2pPr>
              <a:defRPr sz="2400" b="0" i="0">
                <a:latin typeface="Helvetica Neue Light"/>
                <a:cs typeface="Helvetica Neue Light"/>
              </a:defRPr>
            </a:lvl2pPr>
            <a:lvl3pPr>
              <a:defRPr sz="2000" b="0" i="0">
                <a:latin typeface="Helvetica Neue Light"/>
                <a:cs typeface="Helvetica Neue Light"/>
              </a:defRPr>
            </a:lvl3pPr>
            <a:lvl4pPr>
              <a:defRPr sz="1800" b="0" i="0">
                <a:latin typeface="Helvetica Neue Light"/>
                <a:cs typeface="Helvetica Neue Light"/>
              </a:defRPr>
            </a:lvl4pPr>
            <a:lvl5pPr>
              <a:defRPr sz="1800" b="0" i="0">
                <a:latin typeface="Helvetica Neue Ligh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7"/>
            <a:ext cx="4038600" cy="3394472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sz="2800" b="0" i="0">
                <a:latin typeface="Helvetica Neue Light"/>
                <a:cs typeface="Helvetica Neue Light"/>
              </a:defRPr>
            </a:lvl1pPr>
            <a:lvl2pPr>
              <a:defRPr sz="2400" b="0" i="0">
                <a:latin typeface="Helvetica Neue Light"/>
                <a:cs typeface="Helvetica Neue Light"/>
              </a:defRPr>
            </a:lvl2pPr>
            <a:lvl3pPr>
              <a:defRPr sz="2000" b="0" i="0">
                <a:latin typeface="Helvetica Neue Light"/>
                <a:cs typeface="Helvetica Neue Light"/>
              </a:defRPr>
            </a:lvl3pPr>
            <a:lvl4pPr>
              <a:defRPr sz="1800" b="0" i="0">
                <a:latin typeface="Helvetica Neue Light"/>
                <a:cs typeface="Helvetica Neue Light"/>
              </a:defRPr>
            </a:lvl4pPr>
            <a:lvl5pPr>
              <a:defRPr sz="1800" b="0" i="0">
                <a:latin typeface="Helvetica Neue Ligh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4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91402" tIns="45702" rIns="91402" bIns="45702" anchor="b"/>
          <a:lstStyle>
            <a:lvl1pPr marL="0" indent="0">
              <a:buNone/>
              <a:defRPr sz="2400" b="0" i="0">
                <a:latin typeface="Helvetica Neue Light"/>
                <a:cs typeface="Helvetica Neue Light"/>
              </a:defRPr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sz="2400" b="0" i="0">
                <a:latin typeface="Helvetica Neue Light"/>
                <a:cs typeface="Helvetica Neue Light"/>
              </a:defRPr>
            </a:lvl1pPr>
            <a:lvl2pPr>
              <a:defRPr sz="2000" b="0" i="0">
                <a:latin typeface="Helvetica Neue Light"/>
                <a:cs typeface="Helvetica Neue Light"/>
              </a:defRPr>
            </a:lvl2pPr>
            <a:lvl3pPr>
              <a:defRPr sz="1800" b="0" i="0">
                <a:latin typeface="Helvetica Neue Light"/>
                <a:cs typeface="Helvetica Neue Light"/>
              </a:defRPr>
            </a:lvl3pPr>
            <a:lvl4pPr>
              <a:defRPr sz="1600" b="0" i="0">
                <a:latin typeface="Helvetica Neue Light"/>
                <a:cs typeface="Helvetica Neue Light"/>
              </a:defRPr>
            </a:lvl4pPr>
            <a:lvl5pPr>
              <a:defRPr sz="1600" b="0" i="0">
                <a:latin typeface="Helvetica Neue Ligh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  <a:prstGeom prst="rect">
            <a:avLst/>
          </a:prstGeom>
        </p:spPr>
        <p:txBody>
          <a:bodyPr lIns="91402" tIns="45702" rIns="91402" bIns="45702" anchor="b"/>
          <a:lstStyle>
            <a:lvl1pPr marL="0" indent="0">
              <a:buNone/>
              <a:defRPr sz="2400" b="0" i="0">
                <a:latin typeface="Helvetica Neue Light"/>
                <a:cs typeface="Helvetica Neue Light"/>
              </a:defRPr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sz="2400" b="0" i="0">
                <a:latin typeface="Helvetica Neue Light"/>
                <a:cs typeface="Helvetica Neue Light"/>
              </a:defRPr>
            </a:lvl1pPr>
            <a:lvl2pPr>
              <a:defRPr sz="2000" b="0" i="0">
                <a:latin typeface="Helvetica Neue Light"/>
                <a:cs typeface="Helvetica Neue Light"/>
              </a:defRPr>
            </a:lvl2pPr>
            <a:lvl3pPr>
              <a:defRPr sz="1800" b="0" i="0">
                <a:latin typeface="Helvetica Neue Light"/>
                <a:cs typeface="Helvetica Neue Light"/>
              </a:defRPr>
            </a:lvl3pPr>
            <a:lvl4pPr>
              <a:defRPr sz="1600" b="0" i="0">
                <a:latin typeface="Helvetica Neue Light"/>
                <a:cs typeface="Helvetica Neue Light"/>
              </a:defRPr>
            </a:lvl4pPr>
            <a:lvl5pPr>
              <a:defRPr sz="1600" b="0" i="0">
                <a:latin typeface="Helvetica Neue Ligh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3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b="0" i="0"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50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04790"/>
            <a:ext cx="3008313" cy="871538"/>
          </a:xfrm>
          <a:prstGeom prst="rect">
            <a:avLst/>
          </a:prstGeom>
        </p:spPr>
        <p:txBody>
          <a:bodyPr lIns="91402" tIns="45702" rIns="91402" bIns="45702" anchor="b"/>
          <a:lstStyle>
            <a:lvl1pPr algn="l">
              <a:defRPr sz="2000" b="0" i="0"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6"/>
            <a:ext cx="5111750" cy="4389835"/>
          </a:xfrm>
          <a:prstGeom prst="rect">
            <a:avLst/>
          </a:prstGeom>
        </p:spPr>
        <p:txBody>
          <a:bodyPr lIns="91402" tIns="45702" rIns="91402" bIns="45702"/>
          <a:lstStyle>
            <a:lvl1pPr>
              <a:defRPr sz="3200" b="0" i="0">
                <a:latin typeface="Helvetica Neue Light"/>
                <a:cs typeface="Helvetica Neue Light"/>
              </a:defRPr>
            </a:lvl1pPr>
            <a:lvl2pPr>
              <a:defRPr sz="2800" b="0" i="0">
                <a:latin typeface="Helvetica Neue Light"/>
                <a:cs typeface="Helvetica Neue Light"/>
              </a:defRPr>
            </a:lvl2pPr>
            <a:lvl3pPr>
              <a:defRPr sz="2400" b="0" i="0">
                <a:latin typeface="Helvetica Neue Light"/>
                <a:cs typeface="Helvetica Neue Light"/>
              </a:defRPr>
            </a:lvl3pPr>
            <a:lvl4pPr>
              <a:defRPr sz="2000" b="0" i="0">
                <a:latin typeface="Helvetica Neue Light"/>
                <a:cs typeface="Helvetica Neue Light"/>
              </a:defRPr>
            </a:lvl4pPr>
            <a:lvl5pPr>
              <a:defRPr sz="2000" b="0" i="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  <a:prstGeom prst="rect">
            <a:avLst/>
          </a:prstGeom>
        </p:spPr>
        <p:txBody>
          <a:bodyPr lIns="91402" tIns="45702" rIns="91402" bIns="45702"/>
          <a:lstStyle>
            <a:lvl1pPr marL="0" indent="0">
              <a:buNone/>
              <a:defRPr sz="1400" b="0" i="0">
                <a:latin typeface="Helvetica Neue Light"/>
                <a:cs typeface="Helvetica Neue Light"/>
              </a:defRPr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674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lIns="91402" tIns="45702" rIns="91402" bIns="45702" anchor="b"/>
          <a:lstStyle>
            <a:lvl1pPr algn="l">
              <a:defRPr sz="2000" b="0" i="0">
                <a:latin typeface="Helvetica Neue Light"/>
                <a:cs typeface="Helvetica Neue Ligh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lIns="91402" tIns="45702" rIns="91402" bIns="45702"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  <a:prstGeom prst="rect">
            <a:avLst/>
          </a:prstGeom>
        </p:spPr>
        <p:txBody>
          <a:bodyPr lIns="91402" tIns="45702" rIns="91402" bIns="45702"/>
          <a:lstStyle>
            <a:lvl1pPr marL="0" indent="0">
              <a:buNone/>
              <a:defRPr sz="1400" b="0" i="0">
                <a:latin typeface="Helvetica Neue Light"/>
                <a:cs typeface="Helvetica Neue Light"/>
              </a:defRPr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29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12" r:id="rId1"/>
    <p:sldLayoutId id="2147484913" r:id="rId2"/>
    <p:sldLayoutId id="2147484914" r:id="rId3"/>
    <p:sldLayoutId id="2147484915" r:id="rId4"/>
    <p:sldLayoutId id="2147484916" r:id="rId5"/>
    <p:sldLayoutId id="2147484917" r:id="rId6"/>
    <p:sldLayoutId id="2147484918" r:id="rId7"/>
    <p:sldLayoutId id="2147484919" r:id="rId8"/>
    <p:sldLayoutId id="2147484920" r:id="rId9"/>
    <p:sldLayoutId id="2147484921" r:id="rId10"/>
    <p:sldLayoutId id="214748492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011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02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04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05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3573" indent="-22850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0584" indent="-22850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7598" indent="-22850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4609" indent="-228505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4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1" r:id="rId1"/>
    <p:sldLayoutId id="2147485172" r:id="rId2"/>
    <p:sldLayoutId id="2147485173" r:id="rId3"/>
    <p:sldLayoutId id="2147485174" r:id="rId4"/>
    <p:sldLayoutId id="2147485175" r:id="rId5"/>
    <p:sldLayoutId id="2147485176" r:id="rId6"/>
    <p:sldLayoutId id="2147485177" r:id="rId7"/>
    <p:sldLayoutId id="2147485178" r:id="rId8"/>
    <p:sldLayoutId id="2147485179" r:id="rId9"/>
    <p:sldLayoutId id="2147485180" r:id="rId10"/>
    <p:sldLayoutId id="2147485181" r:id="rId11"/>
    <p:sldLayoutId id="2147485182" r:id="rId12"/>
    <p:sldLayoutId id="2147485183" r:id="rId13"/>
    <p:sldLayoutId id="2147485198" r:id="rId14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5pPr>
      <a:lvl6pPr marL="321424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6pPr>
      <a:lvl7pPr marL="642849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7pPr>
      <a:lvl8pPr marL="964274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8pPr>
      <a:lvl9pPr marL="1285697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00000"/>
          </a:solidFill>
          <a:latin typeface="Helvetica Neue Light" charset="0"/>
          <a:ea typeface="ヒラギノ角ゴ ProN W3" charset="-128"/>
          <a:cs typeface="ヒラギノ角ゴ ProN W3" charset="-128"/>
          <a:sym typeface="Helvetica Neue Light" charset="0"/>
        </a:defRPr>
      </a:lvl9pPr>
    </p:titleStyle>
    <p:bodyStyle>
      <a:lvl1pPr marL="187325" indent="-187325" algn="l" rtl="0" eaLnBrk="0" fontAlgn="base" hangingPunct="0">
        <a:spcBef>
          <a:spcPts val="3375"/>
        </a:spcBef>
        <a:spcAft>
          <a:spcPct val="0"/>
        </a:spcAft>
        <a:buClr>
          <a:srgbClr val="616161"/>
        </a:buClr>
        <a:buSzPct val="100000"/>
        <a:buFont typeface="Helvetica Neue" charset="0"/>
        <a:buChar char="•"/>
        <a:defRPr>
          <a:solidFill>
            <a:srgbClr val="616161"/>
          </a:solidFill>
          <a:latin typeface="+mn-lt"/>
          <a:ea typeface="+mn-ea"/>
          <a:cs typeface="+mn-cs"/>
          <a:sym typeface="Helvetica Neue" charset="0"/>
        </a:defRPr>
      </a:lvl1pPr>
      <a:lvl2pPr marL="498475" indent="-187325" algn="l" rtl="0" eaLnBrk="0" fontAlgn="base" hangingPunct="0">
        <a:spcBef>
          <a:spcPts val="3375"/>
        </a:spcBef>
        <a:spcAft>
          <a:spcPct val="0"/>
        </a:spcAft>
        <a:buClr>
          <a:srgbClr val="616161"/>
        </a:buClr>
        <a:buSzPct val="100000"/>
        <a:buFont typeface="Helvetica Neue" charset="0"/>
        <a:buChar char="•"/>
        <a:defRPr>
          <a:solidFill>
            <a:srgbClr val="616161"/>
          </a:solidFill>
          <a:latin typeface="+mn-lt"/>
          <a:ea typeface="+mn-ea"/>
          <a:cs typeface="+mn-cs"/>
          <a:sym typeface="Helvetica Neue" charset="0"/>
        </a:defRPr>
      </a:lvl2pPr>
      <a:lvl3pPr marL="811213" indent="-187325" algn="l" rtl="0" eaLnBrk="0" fontAlgn="base" hangingPunct="0">
        <a:spcBef>
          <a:spcPts val="3375"/>
        </a:spcBef>
        <a:spcAft>
          <a:spcPct val="0"/>
        </a:spcAft>
        <a:buClr>
          <a:srgbClr val="616161"/>
        </a:buClr>
        <a:buSzPct val="100000"/>
        <a:buFont typeface="Helvetica Neue" charset="0"/>
        <a:buChar char="•"/>
        <a:defRPr>
          <a:solidFill>
            <a:srgbClr val="616161"/>
          </a:solidFill>
          <a:latin typeface="+mn-lt"/>
          <a:ea typeface="+mn-ea"/>
          <a:cs typeface="+mn-cs"/>
          <a:sym typeface="Helvetica Neue" charset="0"/>
        </a:defRPr>
      </a:lvl3pPr>
      <a:lvl4pPr marL="1123950" indent="-187325" algn="l" rtl="0" eaLnBrk="0" fontAlgn="base" hangingPunct="0">
        <a:spcBef>
          <a:spcPts val="3375"/>
        </a:spcBef>
        <a:spcAft>
          <a:spcPct val="0"/>
        </a:spcAft>
        <a:buClr>
          <a:srgbClr val="616161"/>
        </a:buClr>
        <a:buSzPct val="100000"/>
        <a:buFont typeface="Helvetica Neue" charset="0"/>
        <a:buChar char="•"/>
        <a:defRPr>
          <a:solidFill>
            <a:srgbClr val="616161"/>
          </a:solidFill>
          <a:latin typeface="+mn-lt"/>
          <a:ea typeface="+mn-ea"/>
          <a:cs typeface="+mn-cs"/>
          <a:sym typeface="Helvetica Neue" charset="0"/>
        </a:defRPr>
      </a:lvl4pPr>
      <a:lvl5pPr marL="1436688" indent="-187325" algn="l" rtl="0" eaLnBrk="0" fontAlgn="base" hangingPunct="0">
        <a:spcBef>
          <a:spcPts val="3375"/>
        </a:spcBef>
        <a:spcAft>
          <a:spcPct val="0"/>
        </a:spcAft>
        <a:buClr>
          <a:srgbClr val="616161"/>
        </a:buClr>
        <a:buSzPct val="100000"/>
        <a:buFont typeface="Helvetica Neue" charset="0"/>
        <a:buChar char="•"/>
        <a:defRPr>
          <a:solidFill>
            <a:srgbClr val="616161"/>
          </a:solidFill>
          <a:latin typeface="+mn-lt"/>
          <a:ea typeface="+mn-ea"/>
          <a:cs typeface="+mn-cs"/>
          <a:sym typeface="Helvetica Neue" charset="0"/>
        </a:defRPr>
      </a:lvl5pPr>
      <a:lvl6pPr marL="1758906" indent="-187498" algn="l" rtl="0" eaLnBrk="1" fontAlgn="base" hangingPunct="1">
        <a:spcBef>
          <a:spcPts val="3375"/>
        </a:spcBef>
        <a:spcAft>
          <a:spcPct val="0"/>
        </a:spcAft>
        <a:buClr>
          <a:srgbClr val="616161"/>
        </a:buClr>
        <a:buSzPct val="100000"/>
        <a:buFont typeface="Helvetica Neue" charset="0"/>
        <a:buChar char="•"/>
        <a:defRPr sz="1800">
          <a:solidFill>
            <a:srgbClr val="616161"/>
          </a:solidFill>
          <a:latin typeface="+mn-lt"/>
          <a:ea typeface="+mn-ea"/>
          <a:cs typeface="+mn-cs"/>
          <a:sym typeface="Helvetica Neue" charset="0"/>
        </a:defRPr>
      </a:lvl6pPr>
      <a:lvl7pPr marL="2080329" indent="-187498" algn="l" rtl="0" eaLnBrk="1" fontAlgn="base" hangingPunct="1">
        <a:spcBef>
          <a:spcPts val="3375"/>
        </a:spcBef>
        <a:spcAft>
          <a:spcPct val="0"/>
        </a:spcAft>
        <a:buClr>
          <a:srgbClr val="616161"/>
        </a:buClr>
        <a:buSzPct val="100000"/>
        <a:buFont typeface="Helvetica Neue" charset="0"/>
        <a:buChar char="•"/>
        <a:defRPr sz="1800">
          <a:solidFill>
            <a:srgbClr val="616161"/>
          </a:solidFill>
          <a:latin typeface="+mn-lt"/>
          <a:ea typeface="+mn-ea"/>
          <a:cs typeface="+mn-cs"/>
          <a:sym typeface="Helvetica Neue" charset="0"/>
        </a:defRPr>
      </a:lvl7pPr>
      <a:lvl8pPr marL="2401755" indent="-187498" algn="l" rtl="0" eaLnBrk="1" fontAlgn="base" hangingPunct="1">
        <a:spcBef>
          <a:spcPts val="3375"/>
        </a:spcBef>
        <a:spcAft>
          <a:spcPct val="0"/>
        </a:spcAft>
        <a:buClr>
          <a:srgbClr val="616161"/>
        </a:buClr>
        <a:buSzPct val="100000"/>
        <a:buFont typeface="Helvetica Neue" charset="0"/>
        <a:buChar char="•"/>
        <a:defRPr sz="1800">
          <a:solidFill>
            <a:srgbClr val="616161"/>
          </a:solidFill>
          <a:latin typeface="+mn-lt"/>
          <a:ea typeface="+mn-ea"/>
          <a:cs typeface="+mn-cs"/>
          <a:sym typeface="Helvetica Neue" charset="0"/>
        </a:defRPr>
      </a:lvl8pPr>
      <a:lvl9pPr marL="2723179" indent="-187498" algn="l" rtl="0" eaLnBrk="1" fontAlgn="base" hangingPunct="1">
        <a:spcBef>
          <a:spcPts val="3375"/>
        </a:spcBef>
        <a:spcAft>
          <a:spcPct val="0"/>
        </a:spcAft>
        <a:buClr>
          <a:srgbClr val="616161"/>
        </a:buClr>
        <a:buSzPct val="100000"/>
        <a:buFont typeface="Helvetica Neue" charset="0"/>
        <a:buChar char="•"/>
        <a:defRPr sz="1800">
          <a:solidFill>
            <a:srgbClr val="616161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asta.com/blog/mobile-web-performance-monitoring-conversion-rate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2.gif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3.jpg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4.jpg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Relationship Id="rId3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9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0.png"/><Relationship Id="rId3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hyperlink" Target="http://www.soasta.com/blog/more-bandwidth-isnt-a-magic-bullet-for-web-performance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2.png"/><Relationship Id="rId3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4.png"/><Relationship Id="rId3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imkadlec.com/2014/11/performance-budget-metrics/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hyperlink" Target="http://timkadlec.com/2013/01/setting-a-performance-budget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8.gi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eilly.com/pub/e/3425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0.png"/><Relationship Id="rId3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pagetest.org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2.gif"/><Relationship Id="rId3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3.jpg"/><Relationship Id="rId3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4.png"/><Relationship Id="rId3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hyperlink" Target="http://soasta.io/1R8ySpw" TargetMode="External"/><Relationship Id="rId3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zakas/enough-withthejavascriptalready" TargetMode="External"/><Relationship Id="rId4" Type="http://schemas.openxmlformats.org/officeDocument/2006/relationships/hyperlink" Target="https://vimeo.com/79098392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hyperlink" Target="http://blog.codinghorror.com/the-principle-of-least-power/" TargetMode="External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7.gif"/><Relationship Id="rId3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9.png"/><Relationship Id="rId3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1.jpg"/><Relationship Id="rId3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2.jpg"/><Relationship Id="rId3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2" Type="http://schemas.openxmlformats.org/officeDocument/2006/relationships/hyperlink" Target="http://soasta.io/timeismoneybook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.pn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g_slide_bl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2700"/>
            <a:ext cx="9093200" cy="5105400"/>
          </a:xfrm>
          <a:prstGeom prst="rect">
            <a:avLst/>
          </a:prstGeom>
        </p:spPr>
      </p:pic>
      <p:sp>
        <p:nvSpPr>
          <p:cNvPr id="3" name="Text Placeholder 1"/>
          <p:cNvSpPr txBox="1">
            <a:spLocks/>
          </p:cNvSpPr>
          <p:nvPr/>
        </p:nvSpPr>
        <p:spPr>
          <a:xfrm>
            <a:off x="567081" y="1449434"/>
            <a:ext cx="7882652" cy="1096506"/>
          </a:xfrm>
          <a:prstGeom prst="rect">
            <a:avLst/>
          </a:prstGeom>
        </p:spPr>
        <p:txBody>
          <a:bodyPr/>
          <a:lstStyle>
            <a:lvl1pPr marL="18732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49847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811213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123950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436688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1758906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08032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2401755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272317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algn="ctr">
              <a:buNone/>
            </a:pPr>
            <a:r>
              <a:rPr lang="en-US" sz="4000" b="1" dirty="0" smtClean="0">
                <a:solidFill>
                  <a:schemeClr val="tx1"/>
                </a:solidFill>
                <a:latin typeface="Ubuntu"/>
                <a:cs typeface="Ubuntu"/>
              </a:rPr>
              <a:t>How slow load times hurt UX</a:t>
            </a:r>
            <a:r>
              <a:rPr lang="en-US" sz="4000" b="1" dirty="0">
                <a:solidFill>
                  <a:schemeClr val="tx1"/>
                </a:solidFill>
                <a:latin typeface="Ubuntu"/>
                <a:cs typeface="Ubuntu"/>
              </a:rPr>
              <a:t/>
            </a:r>
            <a:br>
              <a:rPr lang="en-US" sz="4000" b="1" dirty="0">
                <a:solidFill>
                  <a:schemeClr val="tx1"/>
                </a:solidFill>
                <a:latin typeface="Ubuntu"/>
                <a:cs typeface="Ubuntu"/>
              </a:rPr>
            </a:br>
            <a:r>
              <a:rPr lang="en-US" sz="4000" b="1" dirty="0" smtClean="0">
                <a:solidFill>
                  <a:schemeClr val="tx1"/>
                </a:solidFill>
                <a:latin typeface="Ubuntu"/>
                <a:cs typeface="Ubuntu"/>
              </a:rPr>
              <a:t>(and what you can do about it)</a:t>
            </a:r>
            <a:endParaRPr lang="en-US" sz="4000" b="1" dirty="0" smtClean="0">
              <a:solidFill>
                <a:schemeClr val="tx1"/>
              </a:solidFill>
              <a:latin typeface="Ubuntu"/>
              <a:cs typeface="Ubuntu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45340" y="4002140"/>
            <a:ext cx="5672860" cy="1052460"/>
          </a:xfrm>
          <a:prstGeom prst="rect">
            <a:avLst/>
          </a:prstGeom>
        </p:spPr>
        <p:txBody>
          <a:bodyPr/>
          <a:lstStyle>
            <a:lvl1pPr marL="18732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49847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811213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123950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436688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1758906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08032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2401755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272317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>
              <a:buNone/>
            </a:pPr>
            <a:r>
              <a:rPr lang="en-US" sz="2800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  <a:latin typeface="Ubuntu Medium"/>
                <a:cs typeface="Ubuntu Medium"/>
              </a:rPr>
              <a:t>Tammy</a:t>
            </a:r>
            <a:r>
              <a:rPr lang="en-US" sz="2800" dirty="0" smtClean="0">
                <a:latin typeface="Ubuntu Medium"/>
                <a:cs typeface="Ubuntu Medium"/>
              </a:rPr>
              <a:t> </a:t>
            </a:r>
            <a:r>
              <a:rPr lang="en-US" sz="2800" dirty="0" smtClean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  <a:latin typeface="Ubuntu Medium"/>
                <a:cs typeface="Ubuntu Medium"/>
              </a:rPr>
              <a:t>Everts</a:t>
            </a:r>
            <a:r>
              <a:rPr lang="en-US" sz="2800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  <a:latin typeface="Ubuntu Medium"/>
                <a:cs typeface="Ubuntu Medium"/>
              </a:rPr>
              <a:t/>
            </a:r>
            <a:br>
              <a:rPr lang="en-US" sz="2800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  <a:latin typeface="Ubuntu Medium"/>
                <a:cs typeface="Ubuntu Medium"/>
              </a:rPr>
            </a:br>
            <a:r>
              <a:rPr lang="en-US" sz="2800" dirty="0" smtClean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6200000" scaled="0"/>
                  <a:tileRect/>
                </a:gradFill>
                <a:latin typeface="Ubuntu Medium"/>
                <a:cs typeface="Ubuntu Medium"/>
              </a:rPr>
              <a:t>O’Reilly Fluent 2016</a:t>
            </a:r>
            <a:endParaRPr lang="en-US" sz="2800" dirty="0">
              <a:gradFill flip="none" rotWithShape="1">
                <a:gsLst>
                  <a:gs pos="20000">
                    <a:schemeClr val="accent3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0"/>
                <a:tileRect/>
              </a:gradFill>
              <a:latin typeface="Ubuntu Medium"/>
              <a:cs typeface="Ubuntu Medium"/>
            </a:endParaRPr>
          </a:p>
        </p:txBody>
      </p:sp>
    </p:spTree>
    <p:extLst>
      <p:ext uri="{BB962C8B-B14F-4D97-AF65-F5344CB8AC3E}">
        <p14:creationId xmlns:p14="http://schemas.microsoft.com/office/powerpoint/2010/main" val="545108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85900" y="1093784"/>
            <a:ext cx="6388100" cy="2576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cap="none" dirty="0" smtClean="0">
                <a:solidFill>
                  <a:srgbClr val="13B5EA"/>
                </a:solidFill>
                <a:latin typeface="Ubuntu"/>
                <a:cs typeface="Ubuntu"/>
              </a:rPr>
              <a:t>“But my site </a:t>
            </a:r>
            <a:br>
              <a:rPr lang="en-US" sz="8000" b="1" cap="none" dirty="0" smtClean="0">
                <a:solidFill>
                  <a:srgbClr val="13B5EA"/>
                </a:solidFill>
                <a:latin typeface="Ubuntu"/>
                <a:cs typeface="Ubuntu"/>
              </a:rPr>
            </a:br>
            <a:r>
              <a:rPr lang="en-US" sz="8000" b="1" cap="none" dirty="0" smtClean="0">
                <a:solidFill>
                  <a:srgbClr val="13B5EA"/>
                </a:solidFill>
                <a:latin typeface="Ubuntu"/>
                <a:cs typeface="Ubuntu"/>
              </a:rPr>
              <a:t>is different.”</a:t>
            </a:r>
            <a:endParaRPr lang="en-US" sz="8000" b="1" dirty="0">
              <a:solidFill>
                <a:srgbClr val="13B5EA"/>
              </a:solidFill>
              <a:latin typeface="Ubuntu"/>
              <a:cs typeface="Ubuntu"/>
            </a:endParaRPr>
          </a:p>
        </p:txBody>
      </p:sp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248400" y="1335084"/>
            <a:ext cx="4381500" cy="2576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0" b="1" dirty="0">
              <a:solidFill>
                <a:srgbClr val="13B5EA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4364443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00198"/>
            <a:ext cx="91487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Ubuntu"/>
                <a:cs typeface="Ubuntu"/>
              </a:rPr>
              <a:t>Performance affects everything… for everyone</a:t>
            </a:r>
            <a:endParaRPr lang="en-US" sz="4400" b="1" dirty="0" smtClean="0">
              <a:solidFill>
                <a:schemeClr val="tx1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735962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248400" y="1335084"/>
            <a:ext cx="4381500" cy="25765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0" b="1" dirty="0">
              <a:solidFill>
                <a:srgbClr val="13B5EA"/>
              </a:solidFill>
              <a:latin typeface="Ubuntu"/>
              <a:cs typeface="Ubuntu"/>
            </a:endParaRPr>
          </a:p>
        </p:txBody>
      </p:sp>
      <p:pic>
        <p:nvPicPr>
          <p:cNvPr id="6" name="Picture 5" descr="fast-enough-speciality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307450"/>
            <a:ext cx="7353300" cy="43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7159" y="226594"/>
            <a:ext cx="47324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67170"/>
                </a:solidFill>
                <a:latin typeface="Ubuntu Medium"/>
                <a:cs typeface="Ubuntu Medium"/>
              </a:rPr>
              <a:t>Every 1 second of load time improvement equals </a:t>
            </a:r>
            <a:r>
              <a:rPr lang="en-US" sz="2000" dirty="0" smtClean="0">
                <a:solidFill>
                  <a:srgbClr val="767170"/>
                </a:solidFill>
                <a:latin typeface="Ubuntu Medium"/>
                <a:cs typeface="Ubuntu Medium"/>
              </a:rPr>
              <a:t>a 2</a:t>
            </a:r>
            <a:r>
              <a:rPr lang="en-US" sz="2000" dirty="0">
                <a:solidFill>
                  <a:srgbClr val="767170"/>
                </a:solidFill>
                <a:latin typeface="Ubuntu Medium"/>
                <a:cs typeface="Ubuntu Medium"/>
              </a:rPr>
              <a:t>% conversion rate increase for </a:t>
            </a:r>
            <a:r>
              <a:rPr lang="en-US" sz="2000" dirty="0" err="1" smtClean="0">
                <a:solidFill>
                  <a:srgbClr val="767170"/>
                </a:solidFill>
                <a:latin typeface="Ubuntu Medium"/>
                <a:cs typeface="Ubuntu Medium"/>
              </a:rPr>
              <a:t>Walmart.com</a:t>
            </a:r>
            <a:endParaRPr lang="en-US" sz="2000" dirty="0" smtClean="0">
              <a:solidFill>
                <a:srgbClr val="767170"/>
              </a:solidFill>
              <a:latin typeface="Ubuntu Medium"/>
              <a:cs typeface="Ubuntu Medium"/>
            </a:endParaRPr>
          </a:p>
          <a:p>
            <a:endParaRPr lang="en-US" sz="2000" dirty="0">
              <a:solidFill>
                <a:srgbClr val="767170"/>
              </a:solidFill>
              <a:latin typeface="Ubuntu Medium"/>
              <a:cs typeface="Ubuntu Medium"/>
            </a:endParaRPr>
          </a:p>
          <a:p>
            <a:endParaRPr lang="en-US" sz="2000" dirty="0" smtClean="0">
              <a:solidFill>
                <a:srgbClr val="767170"/>
              </a:solidFill>
              <a:latin typeface="Ubuntu Medium"/>
              <a:cs typeface="Ubuntu Medium"/>
            </a:endParaRPr>
          </a:p>
          <a:p>
            <a:endParaRPr lang="en-US" sz="2000" dirty="0" smtClean="0">
              <a:solidFill>
                <a:srgbClr val="767170"/>
              </a:solidFill>
              <a:latin typeface="Ubuntu Medium"/>
              <a:cs typeface="Ubuntu Medium"/>
            </a:endParaRPr>
          </a:p>
          <a:p>
            <a:r>
              <a:rPr lang="en-US" sz="2000" dirty="0" err="1" smtClean="0">
                <a:solidFill>
                  <a:srgbClr val="767170"/>
                </a:solidFill>
                <a:latin typeface="Ubuntu Medium"/>
                <a:cs typeface="Ubuntu Medium"/>
              </a:rPr>
              <a:t>Staples.com</a:t>
            </a:r>
            <a:r>
              <a:rPr lang="en-US" sz="2000" dirty="0" smtClean="0">
                <a:solidFill>
                  <a:srgbClr val="767170"/>
                </a:solidFill>
                <a:latin typeface="Ubuntu Medium"/>
                <a:cs typeface="Ubuntu Medium"/>
              </a:rPr>
              <a:t> </a:t>
            </a:r>
            <a:r>
              <a:rPr lang="en-US" sz="2000" dirty="0">
                <a:solidFill>
                  <a:srgbClr val="767170"/>
                </a:solidFill>
                <a:latin typeface="Ubuntu Medium"/>
                <a:cs typeface="Ubuntu Medium"/>
              </a:rPr>
              <a:t>shaves 1 second from </a:t>
            </a:r>
            <a:r>
              <a:rPr lang="en-US" sz="2000" dirty="0" smtClean="0">
                <a:solidFill>
                  <a:srgbClr val="767170"/>
                </a:solidFill>
                <a:latin typeface="Ubuntu Medium"/>
                <a:cs typeface="Ubuntu Medium"/>
              </a:rPr>
              <a:t>median load </a:t>
            </a:r>
            <a:r>
              <a:rPr lang="en-US" sz="2000" dirty="0">
                <a:solidFill>
                  <a:srgbClr val="767170"/>
                </a:solidFill>
                <a:latin typeface="Ubuntu Medium"/>
                <a:cs typeface="Ubuntu Medium"/>
              </a:rPr>
              <a:t>time</a:t>
            </a:r>
            <a:r>
              <a:rPr lang="en-US" sz="2000" dirty="0" smtClean="0">
                <a:solidFill>
                  <a:srgbClr val="767170"/>
                </a:solidFill>
                <a:latin typeface="Ubuntu Medium"/>
                <a:cs typeface="Ubuntu Medium"/>
              </a:rPr>
              <a:t>, improves </a:t>
            </a:r>
            <a:r>
              <a:rPr lang="en-US" sz="2000" dirty="0">
                <a:solidFill>
                  <a:srgbClr val="767170"/>
                </a:solidFill>
                <a:latin typeface="Ubuntu Medium"/>
                <a:cs typeface="Ubuntu Medium"/>
              </a:rPr>
              <a:t>conversion rate by 10</a:t>
            </a:r>
            <a:r>
              <a:rPr lang="en-US" sz="2000" dirty="0" smtClean="0">
                <a:solidFill>
                  <a:srgbClr val="767170"/>
                </a:solidFill>
                <a:latin typeface="Ubuntu Medium"/>
                <a:cs typeface="Ubuntu Medium"/>
              </a:rPr>
              <a:t>%</a:t>
            </a:r>
          </a:p>
          <a:p>
            <a:endParaRPr lang="en-US" sz="2000" dirty="0">
              <a:solidFill>
                <a:srgbClr val="767170"/>
              </a:solidFill>
              <a:latin typeface="Ubuntu Medium"/>
              <a:cs typeface="Ubuntu Medium"/>
            </a:endParaRPr>
          </a:p>
          <a:p>
            <a:endParaRPr lang="en-US" sz="2000" dirty="0" smtClean="0">
              <a:solidFill>
                <a:srgbClr val="767170"/>
              </a:solidFill>
              <a:latin typeface="Ubuntu Medium"/>
              <a:cs typeface="Ubuntu Medium"/>
            </a:endParaRPr>
          </a:p>
          <a:p>
            <a:endParaRPr lang="en-US" sz="2000" dirty="0">
              <a:solidFill>
                <a:srgbClr val="767170"/>
              </a:solidFill>
              <a:latin typeface="Ubuntu Medium"/>
              <a:cs typeface="Ubuntu Medium"/>
            </a:endParaRPr>
          </a:p>
          <a:p>
            <a:r>
              <a:rPr lang="en-US" sz="2000" dirty="0">
                <a:solidFill>
                  <a:srgbClr val="767170"/>
                </a:solidFill>
                <a:latin typeface="Ubuntu Medium"/>
                <a:cs typeface="Ubuntu Medium"/>
              </a:rPr>
              <a:t>Intuit cuts load times by more than half, increases conversions by 14</a:t>
            </a:r>
            <a:r>
              <a:rPr lang="en-US" sz="2000" dirty="0" smtClean="0">
                <a:solidFill>
                  <a:srgbClr val="767170"/>
                </a:solidFill>
                <a:latin typeface="Ubuntu Medium"/>
                <a:cs typeface="Ubuntu Medium"/>
              </a:rPr>
              <a:t>%</a:t>
            </a:r>
          </a:p>
        </p:txBody>
      </p:sp>
      <p:pic>
        <p:nvPicPr>
          <p:cNvPr id="5" name="Picture 4" descr="New_Walmart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0" y="320172"/>
            <a:ext cx="3248940" cy="787868"/>
          </a:xfrm>
          <a:prstGeom prst="rect">
            <a:avLst/>
          </a:prstGeom>
        </p:spPr>
      </p:pic>
      <p:pic>
        <p:nvPicPr>
          <p:cNvPr id="6" name="Picture 5" descr="staples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2" y="1652994"/>
            <a:ext cx="3342106" cy="1683785"/>
          </a:xfrm>
          <a:prstGeom prst="rect">
            <a:avLst/>
          </a:prstGeom>
        </p:spPr>
      </p:pic>
      <p:pic>
        <p:nvPicPr>
          <p:cNvPr id="8" name="Picture 7" descr="1000px-Intuit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" y="3660760"/>
            <a:ext cx="3208421" cy="940067"/>
          </a:xfrm>
          <a:prstGeom prst="rect">
            <a:avLst/>
          </a:prstGeom>
        </p:spPr>
      </p:pic>
      <p:pic>
        <p:nvPicPr>
          <p:cNvPr id="10" name="Picture 9" descr="soasta-logo-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74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5" name="Picture 4" descr="mobile-case-study-conversions3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4" y="101600"/>
            <a:ext cx="8190376" cy="4639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07660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  <a:hlinkClick r:id="rId3"/>
              </a:rPr>
              <a:t>http://www.soasta.com/blog/mobile-web-performance-monitoring-conversion-rate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  <a:hlinkClick r:id="rId3"/>
              </a:rPr>
              <a:t>/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</a:rPr>
              <a:t> 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Ubuntu"/>
              <a:cs typeface="Ubuntu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6460060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  <a:hlinkClick r:id="rId3"/>
              </a:rPr>
              <a:t>http://www.soasta.com/blog/mobile-web-performance-monitoring-conversion-rate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  <a:hlinkClick r:id="rId3"/>
              </a:rPr>
              <a:t>/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</a:rPr>
              <a:t> 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Ubuntu"/>
              <a:cs typeface="Ubuntu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12460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  <a:hlinkClick r:id="rId3"/>
              </a:rPr>
              <a:t>http://www.soasta.com/blog/mobile-web-performance-monitoring-conversion-rate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  <a:hlinkClick r:id="rId3"/>
              </a:rPr>
              <a:t>/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</a:rPr>
              <a:t> 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Ubuntu"/>
              <a:cs typeface="Ubuntu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4759523"/>
            <a:ext cx="7366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  <a:hlinkClick r:id="rId3"/>
              </a:rPr>
              <a:t>http://www.soasta.com/blog/mobile-web-performance-monitoring-conversion-rate/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Ubuntu"/>
                <a:cs typeface="Ubuntu"/>
              </a:rPr>
              <a:t> </a:t>
            </a:r>
          </a:p>
        </p:txBody>
      </p:sp>
      <p:pic>
        <p:nvPicPr>
          <p:cNvPr id="11" name="Picture 10" descr="soasta-logo-sm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7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77105" y="479257"/>
            <a:ext cx="45586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25D5C"/>
                </a:solidFill>
                <a:latin typeface="Ubuntu Medium"/>
                <a:cs typeface="Ubuntu Medium"/>
              </a:rPr>
              <a:t>At Google, a 500-millisecond slowdown </a:t>
            </a:r>
            <a:r>
              <a:rPr lang="en-US" sz="2000" dirty="0" smtClean="0">
                <a:solidFill>
                  <a:srgbClr val="625D5C"/>
                </a:solidFill>
                <a:latin typeface="Ubuntu Medium"/>
                <a:cs typeface="Ubuntu Medium"/>
              </a:rPr>
              <a:t>equals a 25</a:t>
            </a:r>
            <a:r>
              <a:rPr lang="en-US" sz="2000" dirty="0">
                <a:solidFill>
                  <a:srgbClr val="625D5C"/>
                </a:solidFill>
                <a:latin typeface="Ubuntu Medium"/>
                <a:cs typeface="Ubuntu Medium"/>
              </a:rPr>
              <a:t>% decrease in </a:t>
            </a:r>
            <a:r>
              <a:rPr lang="en-US" sz="2000" dirty="0" smtClean="0">
                <a:solidFill>
                  <a:srgbClr val="625D5C"/>
                </a:solidFill>
                <a:latin typeface="Ubuntu Medium"/>
                <a:cs typeface="Ubuntu Medium"/>
              </a:rPr>
              <a:t>searches</a:t>
            </a:r>
            <a:endParaRPr lang="en-US" sz="2000" dirty="0">
              <a:solidFill>
                <a:srgbClr val="625D5C"/>
              </a:solidFill>
              <a:latin typeface="Ubuntu Medium"/>
              <a:cs typeface="Ubuntu Medium"/>
            </a:endParaRPr>
          </a:p>
          <a:p>
            <a:endParaRPr lang="en-US" sz="2000" dirty="0" smtClean="0">
              <a:solidFill>
                <a:srgbClr val="625D5C"/>
              </a:solidFill>
              <a:latin typeface="Ubuntu Medium"/>
              <a:cs typeface="Ubuntu Medium"/>
            </a:endParaRPr>
          </a:p>
          <a:p>
            <a:endParaRPr lang="en-US" sz="2000" dirty="0" smtClean="0">
              <a:solidFill>
                <a:srgbClr val="625D5C"/>
              </a:solidFill>
              <a:latin typeface="Ubuntu Medium"/>
              <a:cs typeface="Ubuntu Medium"/>
            </a:endParaRPr>
          </a:p>
          <a:p>
            <a:endParaRPr lang="en-US" sz="2000" dirty="0">
              <a:solidFill>
                <a:srgbClr val="625D5C"/>
              </a:solidFill>
              <a:latin typeface="Ubuntu Medium"/>
              <a:cs typeface="Ubuntu Medium"/>
            </a:endParaRPr>
          </a:p>
          <a:p>
            <a:r>
              <a:rPr lang="en-US" sz="2000" dirty="0" smtClean="0">
                <a:solidFill>
                  <a:srgbClr val="625D5C"/>
                </a:solidFill>
                <a:latin typeface="Ubuntu Medium"/>
                <a:cs typeface="Ubuntu Medium"/>
              </a:rPr>
              <a:t>GQ </a:t>
            </a:r>
            <a:r>
              <a:rPr lang="en-US" sz="2000" dirty="0">
                <a:solidFill>
                  <a:srgbClr val="625D5C"/>
                </a:solidFill>
                <a:latin typeface="Ubuntu Medium"/>
                <a:cs typeface="Ubuntu Medium"/>
              </a:rPr>
              <a:t>cuts load time by 80%, grows traffic by 83</a:t>
            </a:r>
            <a:r>
              <a:rPr lang="en-US" sz="2000" dirty="0" smtClean="0">
                <a:solidFill>
                  <a:srgbClr val="625D5C"/>
                </a:solidFill>
                <a:latin typeface="Ubuntu Medium"/>
                <a:cs typeface="Ubuntu Medium"/>
              </a:rPr>
              <a:t>%</a:t>
            </a:r>
          </a:p>
          <a:p>
            <a:endParaRPr lang="en-US" sz="2000" dirty="0" smtClean="0">
              <a:solidFill>
                <a:srgbClr val="625D5C"/>
              </a:solidFill>
              <a:latin typeface="Ubuntu Medium"/>
              <a:cs typeface="Ubuntu Medium"/>
            </a:endParaRPr>
          </a:p>
          <a:p>
            <a:endParaRPr lang="en-US" sz="2000" dirty="0" smtClean="0">
              <a:solidFill>
                <a:srgbClr val="625D5C"/>
              </a:solidFill>
              <a:latin typeface="Ubuntu Medium"/>
              <a:cs typeface="Ubuntu Medium"/>
            </a:endParaRPr>
          </a:p>
          <a:p>
            <a:endParaRPr lang="en-US" sz="2000" dirty="0">
              <a:solidFill>
                <a:srgbClr val="625D5C"/>
              </a:solidFill>
              <a:latin typeface="Ubuntu Medium"/>
              <a:cs typeface="Ubuntu Medium"/>
            </a:endParaRPr>
          </a:p>
          <a:p>
            <a:r>
              <a:rPr lang="en-US" sz="2000" dirty="0" err="1" smtClean="0">
                <a:solidFill>
                  <a:srgbClr val="625D5C"/>
                </a:solidFill>
                <a:latin typeface="Ubuntu Medium"/>
                <a:cs typeface="Ubuntu Medium"/>
              </a:rPr>
              <a:t>Edmunds.com</a:t>
            </a:r>
            <a:r>
              <a:rPr lang="en-US" sz="2000" dirty="0" smtClean="0">
                <a:solidFill>
                  <a:srgbClr val="625D5C"/>
                </a:solidFill>
                <a:latin typeface="Ubuntu Medium"/>
                <a:cs typeface="Ubuntu Medium"/>
              </a:rPr>
              <a:t> </a:t>
            </a:r>
            <a:r>
              <a:rPr lang="en-US" sz="2000" dirty="0">
                <a:solidFill>
                  <a:srgbClr val="625D5C"/>
                </a:solidFill>
                <a:latin typeface="Ubuntu Medium"/>
                <a:cs typeface="Ubuntu Medium"/>
              </a:rPr>
              <a:t>shaves 7 seconds off load time</a:t>
            </a:r>
            <a:r>
              <a:rPr lang="en-US" sz="2000" dirty="0" smtClean="0">
                <a:solidFill>
                  <a:srgbClr val="625D5C"/>
                </a:solidFill>
                <a:latin typeface="Ubuntu Medium"/>
                <a:cs typeface="Ubuntu Medium"/>
              </a:rPr>
              <a:t>, sees </a:t>
            </a:r>
            <a:r>
              <a:rPr lang="en-US" sz="2000" dirty="0">
                <a:solidFill>
                  <a:srgbClr val="625D5C"/>
                </a:solidFill>
                <a:latin typeface="Ubuntu Medium"/>
                <a:cs typeface="Ubuntu Medium"/>
              </a:rPr>
              <a:t>17% increase in page views and 3% increase in </a:t>
            </a:r>
            <a:r>
              <a:rPr lang="en-US" sz="2000" dirty="0" smtClean="0">
                <a:solidFill>
                  <a:srgbClr val="625D5C"/>
                </a:solidFill>
                <a:latin typeface="Ubuntu Medium"/>
                <a:cs typeface="Ubuntu Medium"/>
              </a:rPr>
              <a:t>ad </a:t>
            </a:r>
            <a:r>
              <a:rPr lang="en-US" sz="2000" dirty="0" smtClean="0">
                <a:solidFill>
                  <a:srgbClr val="625D5C"/>
                </a:solidFill>
                <a:latin typeface="Ubuntu Medium"/>
                <a:cs typeface="Ubuntu Medium"/>
              </a:rPr>
              <a:t>revenue</a:t>
            </a:r>
            <a:endParaRPr lang="en-US" sz="2000" dirty="0">
              <a:solidFill>
                <a:srgbClr val="625D5C"/>
              </a:solidFill>
              <a:latin typeface="Ubuntu Medium"/>
              <a:cs typeface="Ubuntu Medium"/>
            </a:endParaRPr>
          </a:p>
        </p:txBody>
      </p:sp>
      <p:pic>
        <p:nvPicPr>
          <p:cNvPr id="8" name="Picture 7" descr="Google_2015_logo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5" y="562279"/>
            <a:ext cx="2700421" cy="888439"/>
          </a:xfrm>
          <a:prstGeom prst="rect">
            <a:avLst/>
          </a:prstGeom>
        </p:spPr>
      </p:pic>
      <p:pic>
        <p:nvPicPr>
          <p:cNvPr id="9" name="Picture 8" descr="Gentlemen’s-Quarterly-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0" y="1965740"/>
            <a:ext cx="2780631" cy="1364247"/>
          </a:xfrm>
          <a:prstGeom prst="rect">
            <a:avLst/>
          </a:prstGeom>
        </p:spPr>
      </p:pic>
      <p:pic>
        <p:nvPicPr>
          <p:cNvPr id="10" name="Picture 9" descr="20cb2b06fcc99f0f8fc98fe32a42a931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9" y="3848097"/>
            <a:ext cx="2841904" cy="856415"/>
          </a:xfrm>
          <a:prstGeom prst="rect">
            <a:avLst/>
          </a:prstGeom>
        </p:spPr>
      </p:pic>
      <p:pic>
        <p:nvPicPr>
          <p:cNvPr id="12" name="Picture 11" descr="soasta-logo-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513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5" name="Picture 4" descr="ets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2" y="3908259"/>
            <a:ext cx="1812765" cy="120851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26345" y="3606519"/>
            <a:ext cx="7620000" cy="762000"/>
          </a:xfrm>
          <a:prstGeom prst="rect">
            <a:avLst/>
          </a:prstGeom>
        </p:spPr>
        <p:txBody>
          <a:bodyPr>
            <a:normAutofit/>
          </a:bodyPr>
          <a:lstStyle>
            <a:lvl1pPr marL="18732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49847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811213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123950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436688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1758906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08032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2401755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272317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algn="ctr">
              <a:buFont typeface="Helvetica Neue" charset="0"/>
              <a:buNone/>
            </a:pPr>
            <a:r>
              <a:rPr lang="en-US" sz="2400" dirty="0" smtClean="0">
                <a:solidFill>
                  <a:srgbClr val="27AAE1"/>
                </a:solidFill>
                <a:latin typeface="Ubuntu"/>
                <a:cs typeface="Ubuntu"/>
              </a:rPr>
              <a:t>Lara Hogan, Senior Engineering Manager</a:t>
            </a:r>
            <a:endParaRPr lang="en-US" sz="2400" b="1" dirty="0">
              <a:solidFill>
                <a:srgbClr val="27AAE1"/>
              </a:solidFill>
              <a:latin typeface="Ubuntu"/>
              <a:cs typeface="Ubuntu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98688" y="450165"/>
            <a:ext cx="7685739" cy="3235506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5pPr>
            <a:lvl6pPr marL="321424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6pPr>
            <a:lvl7pPr marL="642849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7pPr>
            <a:lvl8pPr marL="964274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8pPr>
            <a:lvl9pPr marL="1285697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9pPr>
          </a:lstStyle>
          <a:p>
            <a:pPr algn="ctr"/>
            <a:r>
              <a:rPr lang="en-US" sz="2400" dirty="0" smtClean="0">
                <a:solidFill>
                  <a:srgbClr val="767170"/>
                </a:solidFill>
                <a:latin typeface="Ubuntu Medium"/>
                <a:cs typeface="Ubuntu Medium"/>
              </a:rPr>
              <a:t>“We ran this experiment on mobile web </a:t>
            </a:r>
            <a:br>
              <a:rPr lang="en-US" sz="2400" dirty="0" smtClean="0">
                <a:solidFill>
                  <a:srgbClr val="767170"/>
                </a:solidFill>
                <a:latin typeface="Ubuntu Medium"/>
                <a:cs typeface="Ubuntu Medium"/>
              </a:rPr>
            </a:br>
            <a:r>
              <a:rPr lang="en-US" sz="2400" dirty="0" smtClean="0">
                <a:solidFill>
                  <a:srgbClr val="767170"/>
                </a:solidFill>
                <a:latin typeface="Ubuntu Medium"/>
                <a:cs typeface="Ubuntu Medium"/>
              </a:rPr>
              <a:t>where we added 160 kilobytes of hidden images, meaning the user saw nothing different. </a:t>
            </a:r>
            <a:br>
              <a:rPr lang="en-US" sz="2400" dirty="0" smtClean="0">
                <a:solidFill>
                  <a:srgbClr val="767170"/>
                </a:solidFill>
                <a:latin typeface="Ubuntu Medium"/>
                <a:cs typeface="Ubuntu Medium"/>
              </a:rPr>
            </a:br>
            <a:r>
              <a:rPr lang="en-US" sz="2400" dirty="0" smtClean="0">
                <a:solidFill>
                  <a:srgbClr val="767170"/>
                </a:solidFill>
                <a:latin typeface="Ubuntu Medium"/>
                <a:cs typeface="Ubuntu Medium"/>
              </a:rPr>
              <a:t>We just dumped a bunch of hidden images onto the page and increased page weight by 160 kilobytes. </a:t>
            </a:r>
            <a:br>
              <a:rPr lang="en-US" sz="2400" dirty="0" smtClean="0">
                <a:solidFill>
                  <a:srgbClr val="767170"/>
                </a:solidFill>
                <a:latin typeface="Ubuntu Medium"/>
                <a:cs typeface="Ubuntu Medium"/>
              </a:rPr>
            </a:br>
            <a:r>
              <a:rPr lang="en-US" sz="2400" dirty="0" smtClean="0">
                <a:solidFill>
                  <a:srgbClr val="767170"/>
                </a:solidFill>
                <a:latin typeface="Ubuntu Medium"/>
                <a:cs typeface="Ubuntu Medium"/>
              </a:rPr>
              <a:t/>
            </a:r>
            <a:br>
              <a:rPr lang="en-US" sz="2400" dirty="0" smtClean="0">
                <a:solidFill>
                  <a:srgbClr val="767170"/>
                </a:solidFill>
                <a:latin typeface="Ubuntu Medium"/>
                <a:cs typeface="Ubuntu Medium"/>
              </a:rPr>
            </a:br>
            <a:r>
              <a:rPr lang="en-US" sz="2400" dirty="0" smtClean="0">
                <a:solidFill>
                  <a:srgbClr val="767170"/>
                </a:solidFill>
                <a:latin typeface="Ubuntu Medium"/>
                <a:cs typeface="Ubuntu Medium"/>
              </a:rPr>
              <a:t>It triggered a 12% increase in bounce rate. Insane. Twelve percent is a lot of percent.”</a:t>
            </a:r>
            <a:endParaRPr lang="en-US" sz="2400" dirty="0">
              <a:solidFill>
                <a:srgbClr val="767170"/>
              </a:solidFill>
              <a:latin typeface="Ubuntu Medium"/>
              <a:cs typeface="Ubuntu Medium"/>
            </a:endParaRPr>
          </a:p>
        </p:txBody>
      </p:sp>
      <p:pic>
        <p:nvPicPr>
          <p:cNvPr id="10" name="Picture 9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89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5" name="Picture 4" descr="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61" y="340516"/>
            <a:ext cx="4647239" cy="2010987"/>
          </a:xfrm>
          <a:prstGeom prst="rect">
            <a:avLst/>
          </a:prstGeom>
        </p:spPr>
      </p:pic>
      <p:pic>
        <p:nvPicPr>
          <p:cNvPr id="6" name="Picture 5" descr="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185" y="2468154"/>
            <a:ext cx="4742558" cy="24661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8308" y="1042622"/>
            <a:ext cx="12365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7AAE1"/>
                </a:solidFill>
                <a:latin typeface="Ubuntu Medium"/>
                <a:cs typeface="Ubuntu Medium"/>
              </a:rPr>
              <a:t>fast</a:t>
            </a:r>
            <a:endParaRPr lang="en-US" sz="3200" dirty="0">
              <a:solidFill>
                <a:srgbClr val="27AAE1"/>
              </a:solidFill>
              <a:latin typeface="Ubuntu Medium"/>
              <a:cs typeface="Ubuntu 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2294" y="2983050"/>
            <a:ext cx="12426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7AAE1"/>
                </a:solidFill>
                <a:latin typeface="Ubuntu Medium"/>
                <a:cs typeface="Ubuntu Medium"/>
              </a:rPr>
              <a:t>slow</a:t>
            </a:r>
            <a:endParaRPr lang="en-US" sz="3200" dirty="0">
              <a:solidFill>
                <a:srgbClr val="27AAE1"/>
              </a:solidFill>
              <a:latin typeface="Ubuntu Medium"/>
              <a:cs typeface="Ubuntu Medium"/>
            </a:endParaRPr>
          </a:p>
        </p:txBody>
      </p:sp>
      <p:pic>
        <p:nvPicPr>
          <p:cNvPr id="11" name="Picture 10" descr="soasta-logo-sm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21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447800"/>
            <a:ext cx="9144000" cy="2060294"/>
          </a:xfrm>
          <a:prstGeom prst="rect">
            <a:avLst/>
          </a:prstGeom>
        </p:spPr>
      </p:pic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5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79040"/>
            <a:ext cx="91487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Ubuntu"/>
                <a:cs typeface="Ubuntu"/>
              </a:rPr>
              <a:t>What are the most common performance/UX issues?</a:t>
            </a:r>
            <a:endParaRPr lang="en-US" sz="4400" b="1" dirty="0" smtClean="0">
              <a:solidFill>
                <a:schemeClr val="tx1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4364311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1312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4735" y="1244581"/>
            <a:ext cx="37720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latin typeface="Ubuntu Medium"/>
                <a:cs typeface="Ubuntu Medium"/>
              </a:rPr>
              <a:t>@</a:t>
            </a:r>
            <a:r>
              <a:rPr lang="en-US" sz="4800" dirty="0" err="1" smtClean="0">
                <a:solidFill>
                  <a:schemeClr val="bg1">
                    <a:lumMod val="75000"/>
                  </a:schemeClr>
                </a:solidFill>
                <a:latin typeface="Ubuntu Medium"/>
                <a:cs typeface="Ubuntu Medium"/>
              </a:rPr>
              <a:t>tameverts</a:t>
            </a:r>
            <a:endParaRPr lang="en-US" sz="4800" dirty="0" smtClean="0">
              <a:solidFill>
                <a:schemeClr val="bg1">
                  <a:lumMod val="75000"/>
                </a:schemeClr>
              </a:solidFill>
              <a:latin typeface="Ubuntu Medium"/>
              <a:cs typeface="Ubuntu Medium"/>
            </a:endParaRPr>
          </a:p>
        </p:txBody>
      </p:sp>
      <p:pic>
        <p:nvPicPr>
          <p:cNvPr id="7" name="Picture 6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17042" y="2279275"/>
            <a:ext cx="7620000" cy="1478366"/>
          </a:xfrm>
          <a:prstGeom prst="rect">
            <a:avLst/>
          </a:prstGeom>
        </p:spPr>
        <p:txBody>
          <a:bodyPr>
            <a:normAutofit/>
          </a:bodyPr>
          <a:lstStyle>
            <a:lvl1pPr marL="18732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49847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811213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123950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436688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1758906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08032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2401755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272317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algn="ctr">
              <a:lnSpc>
                <a:spcPct val="90000"/>
              </a:lnSpc>
              <a:buFont typeface="Helvetica Neue" charset="0"/>
              <a:buNone/>
            </a:pPr>
            <a:r>
              <a:rPr lang="en-US" sz="4000" dirty="0" err="1" smtClean="0">
                <a:solidFill>
                  <a:srgbClr val="13B5EA"/>
                </a:solidFill>
                <a:latin typeface="Ubuntu Medium"/>
                <a:cs typeface="Ubuntu Medium"/>
              </a:rPr>
              <a:t>performancebeacon.com</a:t>
            </a:r>
            <a:r>
              <a:rPr lang="en-US" sz="4000" dirty="0">
                <a:solidFill>
                  <a:srgbClr val="13B5EA"/>
                </a:solidFill>
                <a:latin typeface="Ubuntu Medium"/>
                <a:cs typeface="Ubuntu Medium"/>
              </a:rPr>
              <a:t/>
            </a:r>
            <a:br>
              <a:rPr lang="en-US" sz="4000" dirty="0">
                <a:solidFill>
                  <a:srgbClr val="13B5EA"/>
                </a:solidFill>
                <a:latin typeface="Ubuntu Medium"/>
                <a:cs typeface="Ubuntu Medium"/>
              </a:rPr>
            </a:br>
            <a:r>
              <a:rPr lang="en-US" sz="4000" dirty="0" err="1" smtClean="0">
                <a:solidFill>
                  <a:srgbClr val="13B5EA"/>
                </a:solidFill>
                <a:latin typeface="Ubuntu Medium"/>
                <a:cs typeface="Ubuntu Medium"/>
              </a:rPr>
              <a:t>WPOstats.com</a:t>
            </a:r>
            <a:endParaRPr lang="en-US" sz="4000" dirty="0">
              <a:solidFill>
                <a:srgbClr val="13B5EA"/>
              </a:solidFill>
              <a:latin typeface="Ubuntu Medium"/>
              <a:cs typeface="Ubuntu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7518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3" name="Picture 2" descr="Fall_2014_SOTU-filmstrip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1644697"/>
            <a:ext cx="9144000" cy="1748287"/>
          </a:xfrm>
          <a:prstGeom prst="rect">
            <a:avLst/>
          </a:prstGeom>
        </p:spPr>
      </p:pic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23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3" name="Picture 2" descr="norton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05" y="118534"/>
            <a:ext cx="5815895" cy="4850457"/>
          </a:xfrm>
          <a:prstGeom prst="rect">
            <a:avLst/>
          </a:prstGeom>
        </p:spPr>
      </p:pic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1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 descr="norton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54" y="128987"/>
            <a:ext cx="5909746" cy="4751436"/>
          </a:xfrm>
          <a:prstGeom prst="rect">
            <a:avLst/>
          </a:prstGeom>
        </p:spPr>
      </p:pic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13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142213"/>
            <a:ext cx="8314267" cy="4677820"/>
          </a:xfrm>
          <a:prstGeom prst="rect">
            <a:avLst/>
          </a:prstGeom>
        </p:spPr>
        <p:txBody>
          <a:bodyPr>
            <a:noAutofit/>
          </a:bodyPr>
          <a:lstStyle>
            <a:lvl1pPr marL="18732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49847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811213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123950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436688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1758906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08032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2401755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272317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sz="4400" b="1" dirty="0" smtClean="0">
                <a:solidFill>
                  <a:srgbClr val="13B5EA"/>
                </a:solidFill>
                <a:latin typeface="Ubuntu"/>
                <a:cs typeface="Ubuntu"/>
              </a:rPr>
              <a:t>Why?????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  <a:t>Poorly executed </a:t>
            </a:r>
            <a:r>
              <a:rPr lang="en-US" sz="2600" dirty="0" err="1" smtClean="0">
                <a:solidFill>
                  <a:srgbClr val="98A4A8"/>
                </a:solidFill>
                <a:latin typeface="Ubuntu Medium"/>
                <a:cs typeface="Ubuntu Medium"/>
              </a:rPr>
              <a:t>stylesheets</a:t>
            </a:r>
            <a: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  <a:t> </a:t>
            </a:r>
            <a:b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</a:br>
            <a:r>
              <a:rPr lang="en-US" sz="2600" dirty="0" smtClean="0">
                <a:solidFill>
                  <a:schemeClr val="bg1">
                    <a:lumMod val="90000"/>
                  </a:schemeClr>
                </a:solidFill>
                <a:latin typeface="Ubuntu Medium"/>
                <a:cs typeface="Ubuntu Medium"/>
              </a:rPr>
              <a:t>e.g. carousels, sliders, RWD, custom fonts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  <a:t>Blocking/</a:t>
            </a:r>
            <a:r>
              <a:rPr lang="en-US" sz="2600" dirty="0" err="1" smtClean="0">
                <a:solidFill>
                  <a:srgbClr val="98A4A8"/>
                </a:solidFill>
                <a:latin typeface="Ubuntu Medium"/>
                <a:cs typeface="Ubuntu Medium"/>
              </a:rPr>
              <a:t>unoptimized</a:t>
            </a:r>
            <a: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  <a:t> JS </a:t>
            </a:r>
            <a:b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</a:br>
            <a:r>
              <a:rPr lang="en-US" sz="2600" dirty="0" smtClean="0">
                <a:solidFill>
                  <a:srgbClr val="BBC2C5"/>
                </a:solidFill>
                <a:latin typeface="Ubuntu Medium"/>
                <a:cs typeface="Ubuntu Medium"/>
              </a:rPr>
              <a:t>e.g. third-party scripts, pop-ups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  <a:t>Massive resources </a:t>
            </a:r>
            <a:b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</a:br>
            <a:r>
              <a:rPr lang="en-US" sz="2600" dirty="0" smtClean="0">
                <a:solidFill>
                  <a:srgbClr val="BBC2C5"/>
                </a:solidFill>
                <a:latin typeface="Ubuntu Medium"/>
                <a:cs typeface="Ubuntu Medium"/>
              </a:rPr>
              <a:t>e.g. high-res hero images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  <a:t>Designing, developing, and testing in an ivory tower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sz="2600" dirty="0" smtClean="0">
                <a:solidFill>
                  <a:srgbClr val="98A4A8"/>
                </a:solidFill>
                <a:latin typeface="Ubuntu Medium"/>
                <a:cs typeface="Ubuntu Medium"/>
              </a:rPr>
              <a:t>Little/no real user monitoring of live sites</a:t>
            </a:r>
            <a:endParaRPr lang="en-US" sz="2600" dirty="0" smtClean="0">
              <a:solidFill>
                <a:srgbClr val="BBC2C5"/>
              </a:solidFill>
              <a:latin typeface="Ubuntu Medium"/>
              <a:cs typeface="Ubuntu Medium"/>
            </a:endParaRPr>
          </a:p>
        </p:txBody>
      </p:sp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98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03398"/>
            <a:ext cx="9148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  <a:latin typeface="Ubuntu"/>
                <a:cs typeface="Ubuntu"/>
              </a:rPr>
              <a:t>19 things you can do*</a:t>
            </a:r>
            <a:endParaRPr lang="en-US" sz="6000" b="1" dirty="0" smtClean="0">
              <a:solidFill>
                <a:schemeClr val="tx1"/>
              </a:solidFill>
              <a:latin typeface="Ubuntu"/>
              <a:cs typeface="Ubuntu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6708" y="4279900"/>
            <a:ext cx="6296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tx1"/>
                </a:solidFill>
                <a:latin typeface="Ubuntu Medium"/>
                <a:cs typeface="Ubuntu Medium"/>
              </a:rPr>
              <a:t>*There are </a:t>
            </a:r>
            <a:r>
              <a:rPr lang="en-US" sz="2000" dirty="0" err="1" smtClean="0">
                <a:solidFill>
                  <a:schemeClr val="tx1"/>
                </a:solidFill>
                <a:latin typeface="Ubuntu Medium"/>
                <a:cs typeface="Ubuntu Medium"/>
              </a:rPr>
              <a:t>waaaaay</a:t>
            </a:r>
            <a:r>
              <a:rPr lang="en-US" sz="2000" dirty="0" smtClean="0">
                <a:solidFill>
                  <a:schemeClr val="tx1"/>
                </a:solidFill>
                <a:latin typeface="Ubuntu Medium"/>
                <a:cs typeface="Ubuntu Medium"/>
              </a:rPr>
              <a:t> more than 19 things you can do</a:t>
            </a:r>
            <a:endParaRPr lang="en-US" sz="2000" dirty="0" smtClean="0">
              <a:solidFill>
                <a:schemeClr val="tx1"/>
              </a:solidFill>
              <a:latin typeface="Ubuntu Medium"/>
              <a:cs typeface="Ubuntu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58271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7" name="Picture 6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7876"/>
            <a:ext cx="1117600" cy="191247"/>
          </a:xfrm>
          <a:prstGeom prst="rect">
            <a:avLst/>
          </a:prstGeom>
        </p:spPr>
      </p:pic>
      <p:pic>
        <p:nvPicPr>
          <p:cNvPr id="3" name="Picture 2" descr="giantandhogar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918" y="-135468"/>
            <a:ext cx="9601201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384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402"/>
            <a:ext cx="9144000" cy="4284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9327" y="2820849"/>
            <a:ext cx="153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FFFF"/>
                </a:solidFill>
                <a:latin typeface="Calibri"/>
                <a:cs typeface="Calibri"/>
              </a:rPr>
              <a:t>Front-end</a:t>
            </a:r>
            <a:endParaRPr lang="en-US" sz="18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9327" y="4037233"/>
            <a:ext cx="153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FFFF"/>
                </a:solidFill>
                <a:latin typeface="Calibri"/>
                <a:cs typeface="Calibri"/>
              </a:rPr>
              <a:t>Back-end</a:t>
            </a:r>
            <a:endParaRPr lang="en-US" sz="1800" b="1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16344" y="103137"/>
            <a:ext cx="7620000" cy="1204963"/>
          </a:xfrm>
          <a:prstGeom prst="rect">
            <a:avLst/>
          </a:prstGeom>
        </p:spPr>
        <p:txBody>
          <a:bodyPr>
            <a:noAutofit/>
          </a:bodyPr>
          <a:lstStyle>
            <a:lvl1pPr marL="18732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49847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811213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123950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436688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1758906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08032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2401755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272317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algn="r">
              <a:buFont typeface="Helvetica Neue" charset="0"/>
              <a:buNone/>
            </a:pPr>
            <a:r>
              <a:rPr lang="en-US" sz="2800" dirty="0" smtClean="0">
                <a:solidFill>
                  <a:schemeClr val="tx1"/>
                </a:solidFill>
                <a:latin typeface="Ubuntu Medium"/>
                <a:cs typeface="Ubuntu Medium"/>
              </a:rPr>
              <a:t>“80-90% of end-user response time is </a:t>
            </a:r>
            <a:br>
              <a:rPr lang="en-US" sz="2800" dirty="0" smtClean="0">
                <a:solidFill>
                  <a:schemeClr val="tx1"/>
                </a:solidFill>
                <a:latin typeface="Ubuntu Medium"/>
                <a:cs typeface="Ubuntu Medium"/>
              </a:rPr>
            </a:br>
            <a:r>
              <a:rPr lang="en-US" sz="2800" dirty="0" smtClean="0">
                <a:solidFill>
                  <a:schemeClr val="tx1"/>
                </a:solidFill>
                <a:latin typeface="Ubuntu Medium"/>
                <a:cs typeface="Ubuntu Medium"/>
              </a:rPr>
              <a:t>at the front end. Start there.”</a:t>
            </a:r>
            <a:endParaRPr lang="en-US" sz="2800" dirty="0">
              <a:solidFill>
                <a:schemeClr val="tx1"/>
              </a:solidFill>
              <a:latin typeface="Ubuntu Medium"/>
              <a:cs typeface="Ubuntu Medium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55005" y="1025039"/>
            <a:ext cx="7958667" cy="635318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5pPr>
            <a:lvl6pPr marL="321424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6pPr>
            <a:lvl7pPr marL="642849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7pPr>
            <a:lvl8pPr marL="964274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8pPr>
            <a:lvl9pPr marL="1285697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9pPr>
          </a:lstStyle>
          <a:p>
            <a:pPr algn="r"/>
            <a:r>
              <a:rPr lang="en-US" sz="1800" dirty="0" smtClean="0">
                <a:solidFill>
                  <a:schemeClr val="bg1"/>
                </a:solidFill>
                <a:latin typeface="Ubuntu Medium"/>
                <a:cs typeface="Ubuntu Medium"/>
              </a:rPr>
              <a:t>Steve </a:t>
            </a:r>
            <a:r>
              <a:rPr lang="en-US" sz="1800" dirty="0" err="1" smtClean="0">
                <a:solidFill>
                  <a:schemeClr val="bg1"/>
                </a:solidFill>
                <a:latin typeface="Ubuntu Medium"/>
                <a:cs typeface="Ubuntu Medium"/>
              </a:rPr>
              <a:t>Souders</a:t>
            </a:r>
            <a:r>
              <a:rPr lang="en-US" sz="1800" dirty="0" smtClean="0">
                <a:solidFill>
                  <a:schemeClr val="bg1"/>
                </a:solidFill>
                <a:latin typeface="Ubuntu Medium"/>
                <a:cs typeface="Ubuntu Medium"/>
              </a:rPr>
              <a:t>, ‘High Performance Web Sites’</a:t>
            </a:r>
            <a:endParaRPr lang="en-US" sz="1800" dirty="0">
              <a:solidFill>
                <a:schemeClr val="bg1"/>
              </a:solidFill>
              <a:latin typeface="Ubuntu Medium"/>
              <a:cs typeface="Ubuntu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52724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88900"/>
            <a:ext cx="9474200" cy="59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654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31775"/>
            <a:ext cx="6311900" cy="4733925"/>
          </a:xfrm>
          <a:prstGeom prst="rect">
            <a:avLst/>
          </a:prstGeom>
        </p:spPr>
      </p:pic>
      <p:pic>
        <p:nvPicPr>
          <p:cNvPr id="10" name="Picture 9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562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86052"/>
            <a:ext cx="4543146" cy="4792348"/>
          </a:xfrm>
          <a:prstGeom prst="rect">
            <a:avLst/>
          </a:prstGeom>
        </p:spPr>
      </p:pic>
      <p:pic>
        <p:nvPicPr>
          <p:cNvPr id="9" name="Picture 8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181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 descr="l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09" y="367282"/>
            <a:ext cx="3408092" cy="4471417"/>
          </a:xfrm>
          <a:prstGeom prst="rect">
            <a:avLst/>
          </a:prstGeom>
        </p:spPr>
      </p:pic>
      <p:pic>
        <p:nvPicPr>
          <p:cNvPr id="5" name="Picture 4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334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87" y="220129"/>
            <a:ext cx="7498018" cy="5143500"/>
          </a:xfrm>
          <a:prstGeom prst="rect">
            <a:avLst/>
          </a:prstGeom>
        </p:spPr>
      </p:pic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53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866" y="434775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Ubuntu Medium"/>
                <a:cs typeface="Ubuntu Medium"/>
                <a:hlinkClick r:id="rId2"/>
              </a:rPr>
              <a:t>http://www.soasta.com/blog/more-bandwidth-isnt-a-magic-bullet-for-web-performance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Ubuntu Medium"/>
                <a:cs typeface="Ubuntu Medium"/>
                <a:hlinkClick r:id="rId2"/>
              </a:rPr>
              <a:t>/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Ubuntu Medium"/>
                <a:cs typeface="Ubuntu Medium"/>
              </a:rPr>
              <a:t> 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Ubuntu Medium"/>
              <a:cs typeface="Ubuntu Medium"/>
            </a:endParaRPr>
          </a:p>
        </p:txBody>
      </p:sp>
      <p:pic>
        <p:nvPicPr>
          <p:cNvPr id="6" name="Picture 5" descr="bandwidth-load-time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66" y="487525"/>
            <a:ext cx="4796367" cy="3807117"/>
          </a:xfrm>
          <a:prstGeom prst="rect">
            <a:avLst/>
          </a:prstGeom>
        </p:spPr>
      </p:pic>
      <p:pic>
        <p:nvPicPr>
          <p:cNvPr id="9" name="Picture 8" descr="soasta-logo-sm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942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494392"/>
            <a:ext cx="8229600" cy="30903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Know where your page weight </a:t>
            </a: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/>
            </a:r>
            <a:b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</a:b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is </a:t>
            </a: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coming from</a:t>
            </a:r>
            <a:endParaRPr lang="en-US" sz="3600" b="1" dirty="0">
              <a:solidFill>
                <a:schemeClr val="bg1">
                  <a:lumMod val="75000"/>
                </a:schemeClr>
              </a:solidFill>
              <a:latin typeface="Ubuntu"/>
              <a:cs typeface="Ubuntu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Create a performance </a:t>
            </a: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budget </a:t>
            </a:r>
            <a:b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</a:b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for your pages</a:t>
            </a:r>
            <a:endParaRPr lang="en-US" sz="3600" b="1" dirty="0" smtClean="0">
              <a:solidFill>
                <a:schemeClr val="bg1">
                  <a:lumMod val="75000"/>
                </a:schemeClr>
              </a:solidFill>
              <a:latin typeface="Ubuntu"/>
              <a:cs typeface="Ubuntu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Measure, measure, measure</a:t>
            </a:r>
            <a:endParaRPr lang="en-US" sz="3600" b="1" dirty="0">
              <a:solidFill>
                <a:schemeClr val="bg1">
                  <a:lumMod val="75000"/>
                </a:schemeClr>
              </a:solidFill>
              <a:latin typeface="Ubuntu"/>
              <a:cs typeface="Ubuntu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357184"/>
            <a:ext cx="5791200" cy="6854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none" dirty="0" smtClean="0">
                <a:solidFill>
                  <a:srgbClr val="13B5EA"/>
                </a:solidFill>
                <a:latin typeface="Ubuntu"/>
                <a:cs typeface="Ubuntu"/>
              </a:rPr>
              <a:t>Solutions</a:t>
            </a:r>
            <a:endParaRPr lang="en-US" sz="6000" b="1" dirty="0">
              <a:solidFill>
                <a:srgbClr val="13B5EA"/>
              </a:solidFill>
              <a:latin typeface="Ubuntu"/>
              <a:cs typeface="Ubuntu"/>
            </a:endParaRPr>
          </a:p>
        </p:txBody>
      </p:sp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9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55" y="47932"/>
            <a:ext cx="5197558" cy="5095568"/>
          </a:xfrm>
          <a:prstGeom prst="rect">
            <a:avLst/>
          </a:prstGeom>
        </p:spPr>
      </p:pic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58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38" y="77732"/>
            <a:ext cx="5161541" cy="5095168"/>
          </a:xfrm>
          <a:prstGeom prst="rect">
            <a:avLst/>
          </a:prstGeom>
        </p:spPr>
      </p:pic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9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5" y="216311"/>
            <a:ext cx="7327484" cy="4495389"/>
          </a:xfrm>
          <a:prstGeom prst="rect">
            <a:avLst/>
          </a:prstGeom>
        </p:spPr>
      </p:pic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8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354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6605" y="540324"/>
            <a:ext cx="8229600" cy="4525963"/>
          </a:xfrm>
          <a:prstGeom prst="rect">
            <a:avLst/>
          </a:prstGeom>
        </p:spPr>
        <p:txBody>
          <a:bodyPr/>
          <a:lstStyle>
            <a:lvl1pPr marL="18732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49847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811213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123950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436688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1758906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08032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2401755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272317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b="1" dirty="0" smtClean="0">
                <a:solidFill>
                  <a:srgbClr val="13B5EA"/>
                </a:solidFill>
                <a:latin typeface="Ubuntu"/>
                <a:cs typeface="Ubuntu"/>
              </a:rPr>
              <a:t>How to set a performance budget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sz="2800" dirty="0" smtClean="0">
                <a:latin typeface="Ubuntu Medium"/>
                <a:cs typeface="Ubuntu Medium"/>
                <a:hlinkClick r:id="rId2"/>
              </a:rPr>
              <a:t>http://timkadlec.com/2013/01/setting-a-performance-budget/</a:t>
            </a:r>
            <a:endParaRPr lang="en-US" sz="2800" dirty="0" smtClean="0">
              <a:latin typeface="Ubuntu Medium"/>
              <a:cs typeface="Ubuntu Medium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endParaRPr lang="en-US" sz="2800" b="1" dirty="0" smtClean="0">
              <a:latin typeface="Ubuntu"/>
              <a:cs typeface="Ubuntu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b="1" dirty="0" smtClean="0">
                <a:solidFill>
                  <a:srgbClr val="13B5EA"/>
                </a:solidFill>
                <a:latin typeface="Ubuntu"/>
                <a:cs typeface="Ubuntu"/>
              </a:rPr>
              <a:t>Performance budget metrics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Helvetica Neue" charset="0"/>
              <a:buNone/>
            </a:pPr>
            <a:r>
              <a:rPr lang="en-US" sz="2800" dirty="0" smtClean="0">
                <a:latin typeface="Ubuntu Medium"/>
                <a:cs typeface="Ubuntu Medium"/>
                <a:hlinkClick r:id="rId3"/>
              </a:rPr>
              <a:t>http://timkadlec.com/2014/11/performance-budget-metrics/</a:t>
            </a:r>
            <a:r>
              <a:rPr lang="en-US" sz="2800" dirty="0" smtClean="0">
                <a:latin typeface="Ubuntu Medium"/>
                <a:cs typeface="Ubuntu Medium"/>
              </a:rPr>
              <a:t> </a:t>
            </a:r>
            <a:endParaRPr lang="en-US" sz="2800" dirty="0">
              <a:latin typeface="Ubuntu Medium"/>
              <a:cs typeface="Ubuntu Medium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90600" y="114300"/>
            <a:ext cx="6946900" cy="5143500"/>
          </a:xfrm>
          <a:prstGeom prst="rect">
            <a:avLst/>
          </a:prstGeom>
          <a:blipFill rotWithShape="1">
            <a:blip r:embed="rId4">
              <a:alphaModFix amt="26000"/>
            </a:blip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305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5" name="Picture 4" descr="steve-souders-ets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99" y="254000"/>
            <a:ext cx="6223367" cy="47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66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53" y="124250"/>
            <a:ext cx="5296647" cy="4919540"/>
          </a:xfrm>
          <a:prstGeom prst="rect">
            <a:avLst/>
          </a:prstGeom>
        </p:spPr>
      </p:pic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54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 descr="waterfall-proflower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7" y="1934634"/>
            <a:ext cx="8458200" cy="1245967"/>
          </a:xfrm>
          <a:prstGeom prst="rect">
            <a:avLst/>
          </a:prstGeom>
        </p:spPr>
      </p:pic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42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5869" y="908206"/>
            <a:ext cx="888139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 smtClean="0">
                <a:solidFill>
                  <a:schemeClr val="accent6"/>
                </a:solidFill>
                <a:latin typeface="Ubuntu"/>
                <a:ea typeface="ヒラギノ角ゴ ProN W3" charset="-128"/>
                <a:cs typeface="Ubuntu"/>
              </a:rPr>
              <a:t>What do users want?</a:t>
            </a:r>
            <a:endParaRPr lang="en-US" b="1" dirty="0" smtClean="0">
              <a:solidFill>
                <a:schemeClr val="accent6"/>
              </a:solidFill>
              <a:latin typeface="Ubuntu"/>
              <a:ea typeface="ヒラギノ角ゴ ProN W3" charset="-128"/>
              <a:cs typeface="Ubuntu"/>
            </a:endParaRPr>
          </a:p>
          <a:p>
            <a:pPr algn="ctr">
              <a:spcAft>
                <a:spcPts val="1200"/>
              </a:spcAft>
            </a:pPr>
            <a:r>
              <a:rPr lang="en-US" b="1" dirty="0" smtClean="0">
                <a:solidFill>
                  <a:schemeClr val="accent3"/>
                </a:solidFill>
                <a:latin typeface="Ubuntu"/>
                <a:ea typeface="ヒラギノ角ゴ ProN W3" charset="-128"/>
                <a:cs typeface="Ubuntu"/>
              </a:rPr>
              <a:t>What metrics does performance affect?</a:t>
            </a:r>
            <a:endParaRPr lang="en-US" b="1" dirty="0">
              <a:solidFill>
                <a:schemeClr val="accent3"/>
              </a:solidFill>
              <a:latin typeface="Ubuntu"/>
              <a:ea typeface="ヒラギノ角ゴ ProN W3" charset="-128"/>
              <a:cs typeface="Ubuntu"/>
            </a:endParaRPr>
          </a:p>
          <a:p>
            <a:pPr algn="ctr">
              <a:spcAft>
                <a:spcPts val="1200"/>
              </a:spcAft>
            </a:pPr>
            <a:r>
              <a:rPr lang="en-US" b="1" dirty="0" smtClean="0">
                <a:solidFill>
                  <a:schemeClr val="accent6"/>
                </a:solidFill>
                <a:latin typeface="Ubuntu"/>
                <a:ea typeface="ヒラギノ角ゴ ProN W3" charset="-128"/>
                <a:cs typeface="Ubuntu"/>
              </a:rPr>
              <a:t>What are the most common </a:t>
            </a:r>
            <a:br>
              <a:rPr lang="en-US" b="1" dirty="0" smtClean="0">
                <a:solidFill>
                  <a:schemeClr val="accent6"/>
                </a:solidFill>
                <a:latin typeface="Ubuntu"/>
                <a:ea typeface="ヒラギノ角ゴ ProN W3" charset="-128"/>
                <a:cs typeface="Ubuntu"/>
              </a:rPr>
            </a:br>
            <a:r>
              <a:rPr lang="en-US" b="1" dirty="0" smtClean="0">
                <a:solidFill>
                  <a:schemeClr val="accent6"/>
                </a:solidFill>
                <a:latin typeface="Ubuntu"/>
                <a:ea typeface="ヒラギノ角ゴ ProN W3" charset="-128"/>
                <a:cs typeface="Ubuntu"/>
              </a:rPr>
              <a:t>performance issues?</a:t>
            </a:r>
            <a:endParaRPr lang="en-US" b="1" dirty="0">
              <a:solidFill>
                <a:schemeClr val="accent6"/>
              </a:solidFill>
              <a:latin typeface="Ubuntu"/>
              <a:ea typeface="ヒラギノ角ゴ ProN W3" charset="-128"/>
              <a:cs typeface="Ubuntu"/>
            </a:endParaRPr>
          </a:p>
          <a:p>
            <a:pPr algn="ctr">
              <a:spcAft>
                <a:spcPts val="1200"/>
              </a:spcAft>
            </a:pPr>
            <a:r>
              <a:rPr lang="en-US" b="1" dirty="0" smtClean="0">
                <a:solidFill>
                  <a:srgbClr val="13B5EA"/>
                </a:solidFill>
                <a:latin typeface="Ubuntu"/>
                <a:ea typeface="ヒラギノ角ゴ ProN W3" charset="-128"/>
                <a:cs typeface="Ubuntu"/>
              </a:rPr>
              <a:t>What can you do to fix them?</a:t>
            </a:r>
            <a:endParaRPr lang="en-US" b="1" dirty="0">
              <a:solidFill>
                <a:srgbClr val="13B5EA"/>
              </a:solidFill>
              <a:latin typeface="Ubuntu"/>
              <a:ea typeface="ヒラギノ角ゴ ProN W3" charset="-128"/>
              <a:cs typeface="Ubuntu"/>
            </a:endParaRPr>
          </a:p>
        </p:txBody>
      </p:sp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057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1270918"/>
            <a:ext cx="8229600" cy="29991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sz="4000" b="1" dirty="0" smtClean="0">
                <a:solidFill>
                  <a:schemeClr val="bg1">
                    <a:lumMod val="90000"/>
                  </a:schemeClr>
                </a:solidFill>
                <a:latin typeface="Ubuntu"/>
                <a:cs typeface="Ubuntu"/>
              </a:rPr>
              <a:t>Reformat</a:t>
            </a:r>
            <a:endParaRPr lang="en-US" sz="4000" b="1" dirty="0">
              <a:solidFill>
                <a:schemeClr val="bg1">
                  <a:lumMod val="90000"/>
                </a:schemeClr>
              </a:solidFill>
              <a:latin typeface="Ubuntu"/>
              <a:cs typeface="Ubuntu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sz="4000" b="1" dirty="0" smtClean="0">
                <a:solidFill>
                  <a:schemeClr val="bg1">
                    <a:lumMod val="90000"/>
                  </a:schemeClr>
                </a:solidFill>
                <a:latin typeface="Ubuntu"/>
                <a:cs typeface="Ubuntu"/>
              </a:rPr>
              <a:t>Compress</a:t>
            </a:r>
            <a:endParaRPr lang="en-US" sz="4000" b="1" dirty="0">
              <a:solidFill>
                <a:schemeClr val="bg1">
                  <a:lumMod val="90000"/>
                </a:schemeClr>
              </a:solidFill>
              <a:latin typeface="Ubuntu"/>
              <a:cs typeface="Ubuntu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4000" b="1" dirty="0" smtClean="0">
                <a:solidFill>
                  <a:schemeClr val="bg1">
                    <a:lumMod val="90000"/>
                  </a:schemeClr>
                </a:solidFill>
                <a:latin typeface="Ubuntu"/>
                <a:cs typeface="Ubuntu"/>
              </a:rPr>
              <a:t>Defer</a:t>
            </a:r>
            <a:r>
              <a:rPr lang="en-US" sz="4000" b="1" dirty="0">
                <a:solidFill>
                  <a:schemeClr val="bg1">
                    <a:lumMod val="90000"/>
                  </a:schemeClr>
                </a:solidFill>
                <a:latin typeface="Ubuntu"/>
                <a:cs typeface="Ubuntu"/>
              </a:rPr>
              <a:t>/lazy load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000" b="1" dirty="0">
                <a:solidFill>
                  <a:schemeClr val="bg1">
                    <a:lumMod val="90000"/>
                  </a:schemeClr>
                </a:solidFill>
                <a:latin typeface="Ubuntu"/>
                <a:cs typeface="Ubuntu"/>
              </a:rPr>
              <a:t>Adaptive images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4000" b="1" dirty="0">
                <a:solidFill>
                  <a:schemeClr val="bg1">
                    <a:lumMod val="90000"/>
                  </a:schemeClr>
                </a:solidFill>
                <a:latin typeface="Ubuntu"/>
                <a:cs typeface="Ubuntu"/>
              </a:rPr>
              <a:t>Auto-preloading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90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221685"/>
            <a:ext cx="5791200" cy="6854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none" dirty="0" smtClean="0">
                <a:solidFill>
                  <a:srgbClr val="13B5EA"/>
                </a:solidFill>
                <a:latin typeface="Ubuntu"/>
                <a:cs typeface="Ubuntu"/>
              </a:rPr>
              <a:t>Solutions</a:t>
            </a:r>
            <a:endParaRPr lang="en-US" sz="6000" b="1" dirty="0">
              <a:solidFill>
                <a:srgbClr val="13B5EA"/>
              </a:solidFill>
              <a:latin typeface="Ubuntu"/>
              <a:cs typeface="Ubuntu"/>
            </a:endParaRPr>
          </a:p>
        </p:txBody>
      </p:sp>
      <p:pic>
        <p:nvPicPr>
          <p:cNvPr id="9" name="Picture 8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539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1" y="-101600"/>
            <a:ext cx="5943600" cy="4288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4292600"/>
            <a:ext cx="533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D2D7D9"/>
                </a:solidFill>
                <a:latin typeface="Ubuntu Medium"/>
                <a:cs typeface="Ubuntu Medium"/>
                <a:hlinkClick r:id="rId3"/>
              </a:rPr>
              <a:t>http://www.oreilly.com/pub/e/</a:t>
            </a:r>
            <a:r>
              <a:rPr lang="en-US" sz="2400" dirty="0" smtClean="0">
                <a:solidFill>
                  <a:srgbClr val="D2D7D9"/>
                </a:solidFill>
                <a:latin typeface="Ubuntu Medium"/>
                <a:cs typeface="Ubuntu Medium"/>
                <a:hlinkClick r:id="rId3"/>
              </a:rPr>
              <a:t>3425</a:t>
            </a:r>
            <a:r>
              <a:rPr lang="en-US" sz="2400" dirty="0" smtClean="0">
                <a:solidFill>
                  <a:srgbClr val="D2D7D9"/>
                </a:solidFill>
                <a:latin typeface="Ubuntu Medium"/>
                <a:cs typeface="Ubuntu Medium"/>
              </a:rPr>
              <a:t> </a:t>
            </a:r>
            <a:endParaRPr lang="en-US" sz="2400" dirty="0" smtClean="0">
              <a:solidFill>
                <a:srgbClr val="D2D7D9"/>
              </a:solidFill>
              <a:latin typeface="Ubuntu Medium"/>
              <a:cs typeface="Ubuntu Medium"/>
            </a:endParaRPr>
          </a:p>
        </p:txBody>
      </p:sp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156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311350"/>
            <a:ext cx="5359400" cy="35235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272485"/>
            <a:ext cx="8191500" cy="6854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cap="none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Let’s talk complexity</a:t>
            </a:r>
            <a:endParaRPr lang="en-US" sz="4400" b="1" dirty="0">
              <a:solidFill>
                <a:schemeClr val="bg1">
                  <a:lumMod val="75000"/>
                </a:schemeClr>
              </a:solidFill>
              <a:latin typeface="Ubuntu"/>
              <a:cs typeface="Ubuntu"/>
            </a:endParaRPr>
          </a:p>
        </p:txBody>
      </p:sp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11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98732"/>
            <a:ext cx="5778500" cy="41569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0300" y="4402435"/>
            <a:ext cx="4570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13B5EA"/>
                </a:solidFill>
                <a:latin typeface="Ubuntu Medium"/>
                <a:cs typeface="Ubuntu Medium"/>
                <a:hlinkClick r:id="rId3"/>
              </a:rPr>
              <a:t>http://www.webpagetest.org</a:t>
            </a:r>
            <a:r>
              <a:rPr lang="en-US" sz="2400" dirty="0" smtClean="0">
                <a:solidFill>
                  <a:srgbClr val="13B5EA"/>
                </a:solidFill>
                <a:latin typeface="Ubuntu Medium"/>
                <a:cs typeface="Ubuntu Medium"/>
                <a:hlinkClick r:id="rId3"/>
              </a:rPr>
              <a:t>/</a:t>
            </a:r>
            <a:r>
              <a:rPr lang="en-US" sz="2400" dirty="0">
                <a:solidFill>
                  <a:srgbClr val="13B5EA"/>
                </a:solidFill>
                <a:latin typeface="Ubuntu Medium"/>
                <a:cs typeface="Ubuntu Medium"/>
              </a:rPr>
              <a:t> </a:t>
            </a:r>
            <a:endParaRPr lang="en-US" sz="2400" dirty="0" smtClean="0">
              <a:solidFill>
                <a:srgbClr val="13B5EA"/>
              </a:solidFill>
              <a:latin typeface="Ubuntu Medium"/>
              <a:cs typeface="Ubuntu Medium"/>
            </a:endParaRPr>
          </a:p>
        </p:txBody>
      </p:sp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954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 descr="waterfall-weightwatcher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1066747"/>
            <a:ext cx="8610600" cy="3023750"/>
          </a:xfrm>
          <a:prstGeom prst="rect">
            <a:avLst/>
          </a:prstGeom>
        </p:spPr>
      </p:pic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51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 descr="waterfall-page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83" y="2169583"/>
            <a:ext cx="7404100" cy="444500"/>
          </a:xfrm>
          <a:prstGeom prst="rect">
            <a:avLst/>
          </a:prstGeom>
        </p:spPr>
      </p:pic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001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 descr="Macintosh HD:Users:tammy:Documents:Strangeloop:RADWARE:REPORTS:ALEXA SUMMER 2014:Overstock-filmstri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72" y="1457615"/>
            <a:ext cx="6928262" cy="204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0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16912"/>
            <a:ext cx="8229600" cy="35127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Consolidate resources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Ubuntu"/>
              <a:cs typeface="Ubuntu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Make sure </a:t>
            </a:r>
            <a:r>
              <a:rPr lang="en-US" sz="2800" b="1" dirty="0" err="1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stylesheets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 are in the document HEAD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Optimize web fonts (See </a:t>
            </a:r>
            <a:r>
              <a:rPr lang="en-US" sz="2800" b="1" dirty="0" err="1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Ilya</a:t>
            </a: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 </a:t>
            </a:r>
            <a:r>
              <a:rPr lang="en-US" sz="2800" b="1" dirty="0" err="1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Grigorik’s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 post:</a:t>
            </a:r>
            <a:r>
              <a:rPr lang="en-US" sz="2800" b="1" dirty="0">
                <a:solidFill>
                  <a:schemeClr val="bg1">
                    <a:lumMod val="90000"/>
                  </a:schemeClr>
                </a:solidFill>
                <a:latin typeface="Ubuntu"/>
                <a:cs typeface="Ubuntu"/>
              </a:rPr>
              <a:t> </a:t>
            </a:r>
            <a:r>
              <a:rPr lang="en-US" sz="2800" b="1" dirty="0">
                <a:solidFill>
                  <a:schemeClr val="bg1">
                    <a:lumMod val="90000"/>
                  </a:schemeClr>
                </a:solidFill>
                <a:latin typeface="Ubuntu"/>
                <a:cs typeface="Ubuntu"/>
                <a:hlinkClick r:id="rId2"/>
              </a:rPr>
              <a:t>http://soasta.io/</a:t>
            </a:r>
            <a:r>
              <a:rPr lang="en-US" sz="2800" b="1" dirty="0" smtClean="0">
                <a:solidFill>
                  <a:schemeClr val="bg1">
                    <a:lumMod val="90000"/>
                  </a:schemeClr>
                </a:solidFill>
                <a:latin typeface="Ubuntu"/>
                <a:cs typeface="Ubuntu"/>
                <a:hlinkClick r:id="rId2"/>
              </a:rPr>
              <a:t>1R8ySpw</a:t>
            </a: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)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Ubuntu"/>
              <a:cs typeface="Ubuntu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Optimize pop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-up </a:t>
            </a: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scripts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Monitor performance ALL THE </a:t>
            </a: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TIME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Ubuntu"/>
              <a:cs typeface="Ubuntu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65048"/>
            <a:ext cx="5791200" cy="6854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none" dirty="0">
                <a:solidFill>
                  <a:srgbClr val="13B5EA"/>
                </a:solidFill>
                <a:latin typeface="Ubuntu"/>
                <a:cs typeface="Ubuntu"/>
              </a:rPr>
              <a:t>Solutions</a:t>
            </a:r>
            <a:endParaRPr lang="en-US" sz="6000" b="1" cap="none" dirty="0">
              <a:solidFill>
                <a:srgbClr val="13B5EA"/>
              </a:solidFill>
              <a:latin typeface="Ubuntu"/>
              <a:cs typeface="Ubuntu"/>
            </a:endParaRPr>
          </a:p>
        </p:txBody>
      </p:sp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72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15900"/>
            <a:ext cx="6845300" cy="3882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300" y="4216400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D2D7D9"/>
                </a:solidFill>
                <a:latin typeface="Ubuntu Medium"/>
                <a:cs typeface="Ubuntu Medium"/>
                <a:hlinkClick r:id="rId3"/>
              </a:rPr>
              <a:t>http://www.slideshare.net/nzakas/enough-</a:t>
            </a:r>
            <a:r>
              <a:rPr lang="en-US" sz="1800" dirty="0" smtClean="0">
                <a:solidFill>
                  <a:srgbClr val="D2D7D9"/>
                </a:solidFill>
                <a:latin typeface="Ubuntu Medium"/>
                <a:cs typeface="Ubuntu Medium"/>
                <a:hlinkClick r:id="rId3"/>
              </a:rPr>
              <a:t>withthejavascriptalready</a:t>
            </a:r>
            <a:r>
              <a:rPr lang="en-US" sz="1800" dirty="0" smtClean="0">
                <a:solidFill>
                  <a:srgbClr val="D2D7D9"/>
                </a:solidFill>
                <a:latin typeface="Ubuntu Medium"/>
                <a:cs typeface="Ubuntu Medium"/>
              </a:rPr>
              <a:t> </a:t>
            </a:r>
            <a:endParaRPr lang="en-US" sz="1800" dirty="0" smtClean="0">
              <a:solidFill>
                <a:srgbClr val="D2D7D9"/>
              </a:solidFill>
              <a:latin typeface="Ubuntu Medium"/>
              <a:cs typeface="Ubuntu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7500" y="4572000"/>
            <a:ext cx="331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rgbClr val="D2D7D9"/>
                </a:solidFill>
                <a:latin typeface="Ubuntu Medium"/>
                <a:cs typeface="Ubuntu Medium"/>
                <a:hlinkClick r:id="rId4"/>
              </a:rPr>
              <a:t>https://vimeo.com/</a:t>
            </a:r>
            <a:r>
              <a:rPr lang="pt-BR" sz="1800" dirty="0" smtClean="0">
                <a:solidFill>
                  <a:srgbClr val="D2D7D9"/>
                </a:solidFill>
                <a:latin typeface="Ubuntu Medium"/>
                <a:cs typeface="Ubuntu Medium"/>
                <a:hlinkClick r:id="rId4"/>
              </a:rPr>
              <a:t>79098392</a:t>
            </a:r>
            <a:r>
              <a:rPr lang="pt-BR" sz="1800" dirty="0" smtClean="0">
                <a:solidFill>
                  <a:srgbClr val="D2D7D9"/>
                </a:solidFill>
                <a:latin typeface="Ubuntu Medium"/>
                <a:cs typeface="Ubuntu Medium"/>
              </a:rPr>
              <a:t> </a:t>
            </a:r>
            <a:endParaRPr lang="en-US" sz="1800" dirty="0" smtClean="0">
              <a:solidFill>
                <a:srgbClr val="D2D7D9"/>
              </a:solidFill>
              <a:latin typeface="Ubuntu Medium"/>
              <a:cs typeface="Ubuntu Medium"/>
            </a:endParaRPr>
          </a:p>
        </p:txBody>
      </p:sp>
      <p:pic>
        <p:nvPicPr>
          <p:cNvPr id="11" name="Picture 10" descr="soasta-logo-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957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11" name="Picture 10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-152400"/>
            <a:ext cx="9144000" cy="47129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2200" y="4051300"/>
            <a:ext cx="7244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2D7D9"/>
                </a:solidFill>
                <a:latin typeface="Ubuntu Medium"/>
                <a:cs typeface="Ubuntu Medium"/>
                <a:hlinkClick r:id="rId4"/>
              </a:rPr>
              <a:t>http://blog.codinghorror.com/the-principle-of-least-power</a:t>
            </a:r>
            <a:r>
              <a:rPr lang="en-US" sz="2000" dirty="0" smtClean="0">
                <a:solidFill>
                  <a:srgbClr val="D2D7D9"/>
                </a:solidFill>
                <a:latin typeface="Ubuntu Medium"/>
                <a:cs typeface="Ubuntu Medium"/>
                <a:hlinkClick r:id="rId4"/>
              </a:rPr>
              <a:t>/</a:t>
            </a:r>
            <a:r>
              <a:rPr lang="en-US" sz="2000" dirty="0" smtClean="0">
                <a:solidFill>
                  <a:srgbClr val="D2D7D9"/>
                </a:solidFill>
                <a:latin typeface="Ubuntu Medium"/>
                <a:cs typeface="Ubuntu Medium"/>
              </a:rPr>
              <a:t> </a:t>
            </a:r>
            <a:endParaRPr lang="en-US" sz="2000" dirty="0" smtClean="0">
              <a:solidFill>
                <a:srgbClr val="D2D7D9"/>
              </a:solidFill>
              <a:latin typeface="Ubuntu Medium"/>
              <a:cs typeface="Ubuntu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3797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6769" y="1943098"/>
            <a:ext cx="5731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  <a:latin typeface="Ubuntu"/>
                <a:cs typeface="Ubuntu"/>
              </a:rPr>
              <a:t>What do users want?</a:t>
            </a:r>
            <a:endParaRPr lang="en-US" sz="4400" b="1" dirty="0" smtClean="0">
              <a:solidFill>
                <a:schemeClr val="tx1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648293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6200" y="267025"/>
            <a:ext cx="9143999" cy="246348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Neue 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5pPr>
            <a:lvl6pPr marL="321424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6pPr>
            <a:lvl7pPr marL="642849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7pPr>
            <a:lvl8pPr marL="964274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8pPr>
            <a:lvl9pPr marL="1285697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Helvetica Neue Light" charset="0"/>
                <a:ea typeface="ヒラギノ角ゴ ProN W3" charset="-128"/>
                <a:cs typeface="ヒラギノ角ゴ ProN W3" charset="-128"/>
                <a:sym typeface="Helvetica Neue Light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4400" b="1" dirty="0" smtClean="0">
                <a:solidFill>
                  <a:srgbClr val="13B5EA"/>
                </a:solidFill>
                <a:latin typeface="Ubuntu"/>
                <a:cs typeface="Ubuntu"/>
              </a:rPr>
              <a:t>Third-party content</a:t>
            </a:r>
            <a:br>
              <a:rPr lang="en-US" sz="4400" b="1" dirty="0" smtClean="0">
                <a:solidFill>
                  <a:srgbClr val="13B5EA"/>
                </a:solidFill>
                <a:latin typeface="Ubuntu"/>
                <a:cs typeface="Ubuntu"/>
              </a:rPr>
            </a:br>
            <a:r>
              <a:rPr lang="en-US" sz="4400" b="1" dirty="0" smtClean="0">
                <a:solidFill>
                  <a:srgbClr val="13B5EA"/>
                </a:solidFill>
                <a:latin typeface="Ubuntu"/>
                <a:cs typeface="Ubuntu"/>
              </a:rPr>
              <a:t>can make up &gt;50% </a:t>
            </a:r>
            <a:br>
              <a:rPr lang="en-US" sz="4400" b="1" dirty="0" smtClean="0">
                <a:solidFill>
                  <a:srgbClr val="13B5EA"/>
                </a:solidFill>
                <a:latin typeface="Ubuntu"/>
                <a:cs typeface="Ubuntu"/>
              </a:rPr>
            </a:br>
            <a:r>
              <a:rPr lang="en-US" sz="4400" b="1" dirty="0" smtClean="0">
                <a:solidFill>
                  <a:srgbClr val="13B5EA"/>
                </a:solidFill>
                <a:latin typeface="Ubuntu"/>
                <a:cs typeface="Ubuntu"/>
              </a:rPr>
              <a:t>of page requests</a:t>
            </a:r>
            <a:endParaRPr lang="en-US" sz="4400" b="1" dirty="0">
              <a:solidFill>
                <a:srgbClr val="13B5EA"/>
              </a:solidFill>
              <a:latin typeface="Ubuntu"/>
              <a:cs typeface="Ubuntu"/>
            </a:endParaRPr>
          </a:p>
        </p:txBody>
      </p:sp>
      <p:pic>
        <p:nvPicPr>
          <p:cNvPr id="5" name="Picture 4" descr="banner-third-part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4" y="2533869"/>
            <a:ext cx="7299628" cy="2111842"/>
          </a:xfrm>
          <a:prstGeom prst="rect">
            <a:avLst/>
          </a:prstGeom>
        </p:spPr>
      </p:pic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7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0661" y="400529"/>
            <a:ext cx="9154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  <a:latin typeface="Calibri"/>
                <a:ea typeface="ヒラギノ角ゴ ProN W3" charset="-128"/>
                <a:cs typeface="Calibri"/>
                <a:sym typeface="Arial" charset="0"/>
              </a:rPr>
              <a:t>What if my third parties fail?</a:t>
            </a:r>
          </a:p>
          <a:p>
            <a:pPr algn="ctr"/>
            <a:endParaRPr lang="en-US" dirty="0">
              <a:solidFill>
                <a:schemeClr val="accent6"/>
              </a:solidFill>
              <a:latin typeface="Arial Hebrew"/>
              <a:ea typeface="ヒラギノ角ゴ ProN W3" charset="-128"/>
              <a:cs typeface="Arial Hebr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9536" y="1660769"/>
            <a:ext cx="270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alibri"/>
                <a:cs typeface="Calibri"/>
              </a:rPr>
              <a:t>Original: 3.5s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9902" y="2751016"/>
            <a:ext cx="2413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  <a:latin typeface="Calibri"/>
                <a:cs typeface="Calibri"/>
              </a:rPr>
              <a:t>SPOF:</a:t>
            </a:r>
            <a:r>
              <a:rPr lang="en-US" b="1" dirty="0" smtClean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22.7s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5700"/>
            <a:ext cx="9144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1" y="428262"/>
            <a:ext cx="6794499" cy="4232638"/>
          </a:xfrm>
          <a:prstGeom prst="rect">
            <a:avLst/>
          </a:prstGeom>
        </p:spPr>
      </p:pic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30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07416"/>
            <a:ext cx="8229600" cy="29991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3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3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Defer scripts</a:t>
            </a:r>
          </a:p>
          <a:p>
            <a:pPr marL="0" indent="0">
              <a:buFont typeface="Arial"/>
              <a:buNone/>
            </a:pPr>
            <a:r>
              <a:rPr lang="en-US" sz="33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Use asynchronous versions </a:t>
            </a:r>
            <a:r>
              <a:rPr lang="en-US" sz="33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/>
            </a:r>
            <a:br>
              <a:rPr lang="en-US" sz="33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</a:br>
            <a:r>
              <a:rPr lang="en-US" sz="33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(</a:t>
            </a:r>
            <a:r>
              <a:rPr lang="en-US" sz="33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when possible)</a:t>
            </a:r>
          </a:p>
          <a:p>
            <a:pPr marL="0" indent="0">
              <a:buFont typeface="Arial"/>
              <a:buNone/>
            </a:pPr>
            <a:r>
              <a:rPr lang="en-US" sz="33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Know your scripts and their performance penalties</a:t>
            </a:r>
          </a:p>
          <a:p>
            <a:pPr marL="0" indent="0">
              <a:buFont typeface="Arial"/>
              <a:buNone/>
            </a:pPr>
            <a:r>
              <a:rPr lang="en-US" sz="3300" b="1" dirty="0" smtClean="0">
                <a:solidFill>
                  <a:schemeClr val="bg1">
                    <a:lumMod val="75000"/>
                  </a:schemeClr>
                </a:solidFill>
                <a:latin typeface="Ubuntu"/>
                <a:cs typeface="Ubuntu"/>
              </a:rPr>
              <a:t>Monitor constantly</a:t>
            </a:r>
            <a:endParaRPr lang="en-US" sz="3300" b="1" dirty="0">
              <a:solidFill>
                <a:schemeClr val="bg1">
                  <a:lumMod val="75000"/>
                </a:schemeClr>
              </a:solidFill>
              <a:latin typeface="Ubuntu"/>
              <a:cs typeface="Ubuntu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8183"/>
            <a:ext cx="5791200" cy="6854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cap="none" dirty="0" smtClean="0">
                <a:solidFill>
                  <a:srgbClr val="13B5EA"/>
                </a:solidFill>
                <a:latin typeface="Ubuntu"/>
                <a:cs typeface="Ubuntu"/>
              </a:rPr>
              <a:t>Solutions</a:t>
            </a:r>
            <a:endParaRPr lang="en-US" sz="6000" b="1" dirty="0">
              <a:solidFill>
                <a:srgbClr val="13B5EA"/>
              </a:solidFill>
              <a:latin typeface="Ubuntu"/>
              <a:cs typeface="Ubuntu"/>
            </a:endParaRPr>
          </a:p>
        </p:txBody>
      </p:sp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744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04998"/>
            <a:ext cx="9148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Calibri"/>
                <a:cs typeface="Calibri"/>
              </a:rPr>
              <a:t>Keep on </a:t>
            </a:r>
            <a:r>
              <a:rPr lang="en-US" sz="4800" b="1" dirty="0" err="1" smtClean="0">
                <a:solidFill>
                  <a:schemeClr val="tx1"/>
                </a:solidFill>
                <a:latin typeface="Calibri"/>
                <a:cs typeface="Calibri"/>
              </a:rPr>
              <a:t>learnin</a:t>
            </a:r>
            <a:r>
              <a:rPr lang="en-US" sz="4800" b="1" dirty="0" smtClean="0">
                <a:solidFill>
                  <a:schemeClr val="tx1"/>
                </a:solidFill>
                <a:latin typeface="Calibri"/>
                <a:cs typeface="Calibri"/>
              </a:rPr>
              <a:t>’!</a:t>
            </a:r>
            <a:endParaRPr lang="en-US" sz="4800" b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3082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5" name="Picture 4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63500"/>
            <a:ext cx="6654800" cy="48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704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 descr="lr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190500"/>
            <a:ext cx="3268133" cy="4902200"/>
          </a:xfrm>
          <a:prstGeom prst="rect">
            <a:avLst/>
          </a:prstGeom>
        </p:spPr>
      </p:pic>
      <p:pic>
        <p:nvPicPr>
          <p:cNvPr id="5" name="Picture 4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04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 descr="41WpvG+qJ0L._SX380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57" y="292100"/>
            <a:ext cx="3558342" cy="4648200"/>
          </a:xfrm>
          <a:prstGeom prst="rect">
            <a:avLst/>
          </a:prstGeom>
        </p:spPr>
      </p:pic>
      <p:pic>
        <p:nvPicPr>
          <p:cNvPr id="5" name="Picture 4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858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1301" y="1676403"/>
            <a:ext cx="4787899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chemeClr val="accent6"/>
                </a:solidFill>
                <a:latin typeface="Ubuntu Medium"/>
                <a:cs typeface="Ubuntu Medium"/>
                <a:hlinkClick r:id="rId2"/>
              </a:rPr>
              <a:t>http</a:t>
            </a:r>
            <a:r>
              <a:rPr lang="en-US" sz="4000" dirty="0" smtClean="0">
                <a:solidFill>
                  <a:schemeClr val="accent6"/>
                </a:solidFill>
                <a:latin typeface="Ubuntu Medium"/>
                <a:cs typeface="Ubuntu Medium"/>
                <a:hlinkClick r:id="rId2"/>
              </a:rPr>
              <a:t>://soasta.io/</a:t>
            </a:r>
            <a:r>
              <a:rPr lang="en-US" sz="4000" dirty="0" smtClean="0">
                <a:solidFill>
                  <a:schemeClr val="accent6"/>
                </a:solidFill>
                <a:latin typeface="Ubuntu Medium"/>
                <a:cs typeface="Ubuntu Medium"/>
                <a:hlinkClick r:id="rId2"/>
              </a:rPr>
              <a:t>timeismoneybook</a:t>
            </a:r>
            <a:r>
              <a:rPr lang="en-US" sz="4000" dirty="0">
                <a:solidFill>
                  <a:schemeClr val="accent6"/>
                </a:solidFill>
                <a:latin typeface="Ubuntu Medium"/>
                <a:cs typeface="Ubuntu Medium"/>
              </a:rPr>
              <a:t> </a:t>
            </a:r>
            <a:r>
              <a:rPr lang="en-US" sz="4000" dirty="0" smtClean="0">
                <a:solidFill>
                  <a:schemeClr val="accent6"/>
                </a:solidFill>
                <a:latin typeface="Ubuntu Medium"/>
                <a:cs typeface="Ubuntu Medium"/>
              </a:rPr>
              <a:t> </a:t>
            </a:r>
            <a:endParaRPr lang="en-US" sz="4000" dirty="0" smtClean="0">
              <a:solidFill>
                <a:schemeClr val="accent6"/>
              </a:solidFill>
              <a:latin typeface="Ubuntu Medium"/>
              <a:cs typeface="Ubuntu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598704"/>
            <a:ext cx="3416299" cy="4125695"/>
          </a:xfrm>
          <a:prstGeom prst="rect">
            <a:avLst/>
          </a:prstGeom>
        </p:spPr>
      </p:pic>
      <p:pic>
        <p:nvPicPr>
          <p:cNvPr id="8" name="Picture 7" descr="soasta-logo-sm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43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0583" y="578001"/>
            <a:ext cx="58707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b="1" dirty="0" smtClean="0">
                <a:solidFill>
                  <a:srgbClr val="13B5EA"/>
                </a:solidFill>
                <a:latin typeface="Ubuntu"/>
                <a:ea typeface="ヒラギノ角ゴ ProN W3" charset="-128"/>
                <a:cs typeface="Ubuntu"/>
                <a:sym typeface="Arial" charset="0"/>
              </a:rPr>
              <a:t>Thanks</a:t>
            </a:r>
            <a:r>
              <a:rPr lang="en-US" sz="12000" b="1" dirty="0" smtClean="0">
                <a:solidFill>
                  <a:srgbClr val="13B5EA"/>
                </a:solidFill>
                <a:latin typeface="Ubuntu"/>
                <a:ea typeface="ヒラギノ角ゴ ProN W3" charset="-128"/>
                <a:cs typeface="Ubuntu"/>
                <a:sym typeface="Arial" charset="0"/>
              </a:rPr>
              <a:t>!</a:t>
            </a:r>
            <a:endParaRPr lang="en-US" sz="12000" b="1" dirty="0" smtClean="0">
              <a:solidFill>
                <a:srgbClr val="13B5EA"/>
              </a:solidFill>
              <a:latin typeface="Ubuntu"/>
              <a:ea typeface="ヒラギノ角ゴ ProN W3" charset="-128"/>
              <a:cs typeface="Ubuntu"/>
              <a:sym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3035" y="2755881"/>
            <a:ext cx="2826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Ubuntu Medium"/>
                <a:cs typeface="Ubuntu Medium"/>
              </a:rPr>
              <a:t>@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Ubuntu Medium"/>
                <a:cs typeface="Ubuntu Medium"/>
              </a:rPr>
              <a:t>tameverts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Ubuntu Medium"/>
              <a:cs typeface="Ubuntu Medium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3371475"/>
            <a:ext cx="9144000" cy="1175125"/>
          </a:xfrm>
          <a:prstGeom prst="rect">
            <a:avLst/>
          </a:prstGeom>
        </p:spPr>
        <p:txBody>
          <a:bodyPr>
            <a:normAutofit/>
          </a:bodyPr>
          <a:lstStyle>
            <a:lvl1pPr marL="18732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1pPr>
            <a:lvl2pPr marL="498475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2pPr>
            <a:lvl3pPr marL="811213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3pPr>
            <a:lvl4pPr marL="1123950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4pPr>
            <a:lvl5pPr marL="1436688" indent="-187325" algn="l" rtl="0" eaLnBrk="0" fontAlgn="base" hangingPunct="0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5pPr>
            <a:lvl6pPr marL="1758906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08032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2401755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2723179" indent="-187498" algn="l" rtl="0" eaLnBrk="1" fontAlgn="base" hangingPunct="1">
              <a:spcBef>
                <a:spcPts val="3375"/>
              </a:spcBef>
              <a:spcAft>
                <a:spcPct val="0"/>
              </a:spcAft>
              <a:buClr>
                <a:srgbClr val="616161"/>
              </a:buClr>
              <a:buSzPct val="100000"/>
              <a:buFont typeface="Helvetica Neue" charset="0"/>
              <a:buChar char="•"/>
              <a:defRPr sz="1800">
                <a:solidFill>
                  <a:srgbClr val="616161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0" indent="0" algn="ctr">
              <a:lnSpc>
                <a:spcPct val="90000"/>
              </a:lnSpc>
              <a:buFont typeface="Helvetica Neue" charset="0"/>
              <a:buNone/>
            </a:pPr>
            <a:r>
              <a:rPr lang="en-US" dirty="0" err="1" smtClean="0">
                <a:solidFill>
                  <a:schemeClr val="bg1">
                    <a:lumMod val="90000"/>
                  </a:schemeClr>
                </a:solidFill>
                <a:latin typeface="Ubuntu Medium"/>
                <a:cs typeface="Ubuntu Medium"/>
              </a:rPr>
              <a:t>performancebeacon.com</a:t>
            </a:r>
            <a:r>
              <a:rPr lang="en-US" dirty="0" smtClean="0">
                <a:solidFill>
                  <a:schemeClr val="bg1">
                    <a:lumMod val="90000"/>
                  </a:schemeClr>
                </a:solidFill>
                <a:latin typeface="Ubuntu Medium"/>
                <a:cs typeface="Ubuntu Medium"/>
              </a:rPr>
              <a:t/>
            </a:r>
            <a:br>
              <a:rPr lang="en-US" dirty="0" smtClean="0">
                <a:solidFill>
                  <a:schemeClr val="bg1">
                    <a:lumMod val="90000"/>
                  </a:schemeClr>
                </a:solidFill>
                <a:latin typeface="Ubuntu Medium"/>
                <a:cs typeface="Ubuntu Medium"/>
              </a:rPr>
            </a:br>
            <a:r>
              <a:rPr lang="en-US" dirty="0" err="1" smtClean="0">
                <a:solidFill>
                  <a:schemeClr val="bg1">
                    <a:lumMod val="90000"/>
                  </a:schemeClr>
                </a:solidFill>
                <a:latin typeface="Ubuntu Medium"/>
                <a:cs typeface="Ubuntu Medium"/>
              </a:rPr>
              <a:t>WPOstats.com</a:t>
            </a:r>
            <a:endParaRPr lang="en-US" dirty="0">
              <a:solidFill>
                <a:schemeClr val="bg1">
                  <a:lumMod val="90000"/>
                </a:schemeClr>
              </a:solidFill>
              <a:latin typeface="Ubuntu Medium"/>
              <a:cs typeface="Ubuntu Medium"/>
            </a:endParaRPr>
          </a:p>
        </p:txBody>
      </p:sp>
      <p:pic>
        <p:nvPicPr>
          <p:cNvPr id="9" name="Picture 8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249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  <p:pic>
        <p:nvPicPr>
          <p:cNvPr id="3" name="Picture 2" descr="straw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19" y="12700"/>
            <a:ext cx="63428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406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26" y="368300"/>
            <a:ext cx="6566640" cy="4323934"/>
          </a:xfrm>
          <a:prstGeom prst="rect">
            <a:avLst/>
          </a:prstGeom>
        </p:spPr>
      </p:pic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85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7312" y="2530915"/>
            <a:ext cx="8215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  <a:latin typeface="Ubuntu"/>
                <a:cs typeface="Ubuntu"/>
              </a:rPr>
              <a:t>“47% of consumers expect a web page to load in 2 seconds </a:t>
            </a:r>
            <a:r>
              <a:rPr lang="en-US" b="1" dirty="0">
                <a:solidFill>
                  <a:schemeClr val="accent3"/>
                </a:solidFill>
                <a:latin typeface="Ubuntu"/>
                <a:cs typeface="Ubuntu"/>
              </a:rPr>
              <a:t>or less.</a:t>
            </a:r>
            <a:r>
              <a:rPr lang="en-US" b="1" dirty="0" smtClean="0">
                <a:solidFill>
                  <a:schemeClr val="accent3"/>
                </a:solidFill>
                <a:latin typeface="Ubuntu"/>
                <a:cs typeface="Ubuntu"/>
              </a:rPr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580" y="-77504"/>
            <a:ext cx="9482751" cy="2402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2462" y="3819773"/>
            <a:ext cx="167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Ubuntu Medium"/>
                <a:cs typeface="Ubuntu Medium"/>
              </a:rPr>
              <a:t>Akamai, 2009</a:t>
            </a:r>
          </a:p>
        </p:txBody>
      </p:sp>
      <p:pic>
        <p:nvPicPr>
          <p:cNvPr id="9" name="Picture 8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21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93133" y="-67733"/>
            <a:ext cx="9448800" cy="5384800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77" y="197765"/>
            <a:ext cx="5770023" cy="4945735"/>
          </a:xfrm>
          <a:prstGeom prst="rect">
            <a:avLst/>
          </a:prstGeom>
        </p:spPr>
      </p:pic>
      <p:pic>
        <p:nvPicPr>
          <p:cNvPr id="6" name="Picture 5" descr="soasta-logo-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4850653"/>
            <a:ext cx="1117600" cy="1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58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9_SOASTA_Template_F">
  <a:themeElements>
    <a:clrScheme name="Custom 3">
      <a:dk1>
        <a:srgbClr val="FFFFFF"/>
      </a:dk1>
      <a:lt1>
        <a:srgbClr val="D2D7D9"/>
      </a:lt1>
      <a:dk2>
        <a:srgbClr val="001E41"/>
      </a:dk2>
      <a:lt2>
        <a:srgbClr val="003C82"/>
      </a:lt2>
      <a:accent1>
        <a:srgbClr val="E0DED9"/>
      </a:accent1>
      <a:accent2>
        <a:srgbClr val="F32837"/>
      </a:accent2>
      <a:accent3>
        <a:srgbClr val="13B5EA"/>
      </a:accent3>
      <a:accent4>
        <a:srgbClr val="E2E100"/>
      </a:accent4>
      <a:accent5>
        <a:srgbClr val="4D4E49"/>
      </a:accent5>
      <a:accent6>
        <a:srgbClr val="0095D7"/>
      </a:accent6>
      <a:hlink>
        <a:srgbClr val="0268D4"/>
      </a:hlink>
      <a:folHlink>
        <a:srgbClr val="0248F1"/>
      </a:folHlink>
    </a:clrScheme>
    <a:fontScheme name="Blank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rial" charset="0"/>
            <a:ea typeface="ヒラギノ角ゴ ProN W3" charset="-128"/>
            <a:cs typeface="ヒラギノ角ゴ ProN W3" charset="-128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Arial" charset="0"/>
            <a:ea typeface="ヒラギノ角ゴ ProN W3" charset="-128"/>
            <a:cs typeface="ヒラギノ角ゴ ProN W3" charset="-128"/>
            <a:sym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D2D7D9"/>
            </a:solidFill>
            <a:latin typeface="+mj-lt"/>
          </a:defRPr>
        </a:defPPr>
      </a:lstStyle>
    </a:tx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52342</TotalTime>
  <Words>536</Words>
  <Application>Microsoft Macintosh PowerPoint</Application>
  <PresentationFormat>On-screen Show (16:9)</PresentationFormat>
  <Paragraphs>94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Custom Design</vt:lpstr>
      <vt:lpstr>9_SOASTA_Template_F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subject/>
  <dc:creator/>
  <cp:keywords/>
  <dc:description/>
  <cp:lastModifiedBy>Tammy Everts</cp:lastModifiedBy>
  <cp:revision>1167</cp:revision>
  <cp:lastPrinted>2015-05-22T19:21:42Z</cp:lastPrinted>
  <dcterms:created xsi:type="dcterms:W3CDTF">2008-03-04T20:45:29Z</dcterms:created>
  <dcterms:modified xsi:type="dcterms:W3CDTF">2016-03-10T19:25:16Z</dcterms:modified>
  <cp:category/>
</cp:coreProperties>
</file>